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10.fntdata" ContentType="application/x-fontdata"/>
  <Override PartName="/ppt/fonts/font11.fntdata" ContentType="application/x-fontdata"/>
  <Override PartName="/ppt/fonts/font12.fntdata" ContentType="application/x-fontdata"/>
  <Override PartName="/ppt/fonts/font13.fntdata" ContentType="application/x-fontdata"/>
  <Override PartName="/ppt/fonts/font14.fntdata" ContentType="application/x-fontdata"/>
  <Override PartName="/ppt/fonts/font15.fntdata" ContentType="application/x-fontdata"/>
  <Override PartName="/ppt/fonts/font16.fntdata" ContentType="application/x-fontdata"/>
  <Override PartName="/ppt/fonts/font17.fntdata" ContentType="application/x-fontdata"/>
  <Override PartName="/ppt/fonts/font18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fonts/font8.fntdata" ContentType="application/x-fontdata"/>
  <Override PartName="/ppt/fonts/font9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7556500" cy="10680700"/>
  <p:notesSz cx="7556500" cy="10680700"/>
  <p:embeddedFontLst>
    <p:embeddedFont>
      <p:font typeface="EEOFRQ+Roboto-Black"/>
      <p:regular r:id="rId17"/>
    </p:embeddedFont>
    <p:embeddedFont>
      <p:font typeface="EUQDJD+Roboto-Regular"/>
      <p:regular r:id="rId18"/>
    </p:embeddedFont>
    <p:embeddedFont>
      <p:font typeface="DWDEHI+Roboto-Bold"/>
      <p:regular r:id="rId19"/>
    </p:embeddedFont>
    <p:embeddedFont>
      <p:font typeface="MTKJOE+Roboto-Bold"/>
      <p:regular r:id="rId20"/>
    </p:embeddedFont>
    <p:embeddedFont>
      <p:font typeface="LHPALS+PlayfairDisplay-Bold"/>
      <p:regular r:id="rId21"/>
    </p:embeddedFont>
    <p:embeddedFont>
      <p:font typeface="OPWVDM+NotoSerif-Regular"/>
      <p:regular r:id="rId22"/>
    </p:embeddedFont>
    <p:embeddedFont>
      <p:font typeface="VLDJVD+NotoSerif-Bold"/>
      <p:regular r:id="rId23"/>
    </p:embeddedFont>
    <p:embeddedFont>
      <p:font typeface="DNUCCB+Roboto-Bold"/>
      <p:regular r:id="rId24"/>
    </p:embeddedFont>
    <p:embeddedFont>
      <p:font typeface="PVDQQV+NotoSerif-Bold"/>
      <p:regular r:id="rId25"/>
    </p:embeddedFont>
    <p:embeddedFont>
      <p:font typeface="UNMLWK+NotoSerif-Bold"/>
      <p:regular r:id="rId26"/>
    </p:embeddedFont>
    <p:embeddedFont>
      <p:font typeface="KATOKO+Roboto-Bold"/>
      <p:regular r:id="rId27"/>
    </p:embeddedFont>
    <p:embeddedFont>
      <p:font typeface="ETRKCW+NotoSerif-Regular"/>
      <p:regular r:id="rId28"/>
    </p:embeddedFont>
    <p:embeddedFont>
      <p:font typeface="LNHUFP+Roboto-Bold"/>
      <p:regular r:id="rId29"/>
    </p:embeddedFont>
    <p:embeddedFont>
      <p:font typeface="GMEOGJ+Roboto-Black"/>
      <p:regular r:id="rId30"/>
    </p:embeddedFont>
    <p:embeddedFont>
      <p:font typeface="MELBEM+Roboto-Black"/>
      <p:regular r:id="rId31"/>
    </p:embeddedFont>
    <p:embeddedFont>
      <p:font typeface="UMQAGO+Roboto-Black"/>
      <p:regular r:id="rId32"/>
    </p:embeddedFont>
    <p:embeddedFont>
      <p:font typeface="UNODAQ+Roboto-Bold"/>
      <p:regular r:id="rId33"/>
    </p:embeddedFont>
    <p:embeddedFont>
      <p:font typeface="LAACMU+Roboto-Bold"/>
      <p:regular r:id="rId34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slide" Target="slides/slide9.xml" /><Relationship Id="rId15" Type="http://schemas.openxmlformats.org/officeDocument/2006/relationships/slide" Target="slides/slide10.xml" /><Relationship Id="rId16" Type="http://schemas.openxmlformats.org/officeDocument/2006/relationships/slide" Target="slides/slide11.xml" /><Relationship Id="rId17" Type="http://schemas.openxmlformats.org/officeDocument/2006/relationships/font" Target="fonts/font1.fntdata" /><Relationship Id="rId18" Type="http://schemas.openxmlformats.org/officeDocument/2006/relationships/font" Target="fonts/font2.fntdata" /><Relationship Id="rId19" Type="http://schemas.openxmlformats.org/officeDocument/2006/relationships/font" Target="fonts/font3.fntdata" /><Relationship Id="rId2" Type="http://schemas.openxmlformats.org/officeDocument/2006/relationships/tableStyles" Target="tableStyles.xml" /><Relationship Id="rId20" Type="http://schemas.openxmlformats.org/officeDocument/2006/relationships/font" Target="fonts/font4.fntdata" /><Relationship Id="rId21" Type="http://schemas.openxmlformats.org/officeDocument/2006/relationships/font" Target="fonts/font5.fntdata" /><Relationship Id="rId22" Type="http://schemas.openxmlformats.org/officeDocument/2006/relationships/font" Target="fonts/font6.fntdata" /><Relationship Id="rId23" Type="http://schemas.openxmlformats.org/officeDocument/2006/relationships/font" Target="fonts/font7.fntdata" /><Relationship Id="rId24" Type="http://schemas.openxmlformats.org/officeDocument/2006/relationships/font" Target="fonts/font8.fntdata" /><Relationship Id="rId25" Type="http://schemas.openxmlformats.org/officeDocument/2006/relationships/font" Target="fonts/font9.fntdata" /><Relationship Id="rId26" Type="http://schemas.openxmlformats.org/officeDocument/2006/relationships/font" Target="fonts/font10.fntdata" /><Relationship Id="rId27" Type="http://schemas.openxmlformats.org/officeDocument/2006/relationships/font" Target="fonts/font11.fntdata" /><Relationship Id="rId28" Type="http://schemas.openxmlformats.org/officeDocument/2006/relationships/font" Target="fonts/font12.fntdata" /><Relationship Id="rId29" Type="http://schemas.openxmlformats.org/officeDocument/2006/relationships/font" Target="fonts/font13.fntdata" /><Relationship Id="rId3" Type="http://schemas.openxmlformats.org/officeDocument/2006/relationships/viewProps" Target="viewProps.xml" /><Relationship Id="rId30" Type="http://schemas.openxmlformats.org/officeDocument/2006/relationships/font" Target="fonts/font14.fntdata" /><Relationship Id="rId31" Type="http://schemas.openxmlformats.org/officeDocument/2006/relationships/font" Target="fonts/font15.fntdata" /><Relationship Id="rId32" Type="http://schemas.openxmlformats.org/officeDocument/2006/relationships/font" Target="fonts/font16.fntdata" /><Relationship Id="rId33" Type="http://schemas.openxmlformats.org/officeDocument/2006/relationships/font" Target="fonts/font17.fntdata" /><Relationship Id="rId34" Type="http://schemas.openxmlformats.org/officeDocument/2006/relationships/font" Target="fonts/font18.fntdata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1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2.png" /><Relationship Id="rId3" Type="http://schemas.openxmlformats.org/officeDocument/2006/relationships/image" Target="../media/image13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png" /><Relationship Id="rId3" Type="http://schemas.openxmlformats.org/officeDocument/2006/relationships/image" Target="../media/image10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501004"/>
            <a:ext cx="6645600" cy="9226612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79137" y="1202264"/>
            <a:ext cx="1726465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2">
                <a:solidFill>
                  <a:srgbClr val="202223"/>
                </a:solidFill>
                <a:latin typeface="EEOFRQ+Roboto-Black"/>
                <a:cs typeface="EEOFRQ+Roboto-Black"/>
              </a:rPr>
              <a:t>NIEUWS</a:t>
            </a:r>
            <a:r>
              <a:rPr dirty="0" sz="1100" spc="168">
                <a:solidFill>
                  <a:srgbClr val="2022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2222"/>
                </a:solidFill>
                <a:latin typeface="EEOFRQ+Roboto-Black"/>
                <a:cs typeface="EEOFRQ+Roboto-Black"/>
              </a:rPr>
              <a:t>/</a:t>
            </a:r>
            <a:r>
              <a:rPr dirty="0" sz="1100" spc="179">
                <a:solidFill>
                  <a:srgbClr val="1f2222"/>
                </a:solidFill>
                <a:latin typeface="Times New Roman"/>
                <a:cs typeface="Times New Roman"/>
              </a:rPr>
              <a:t> </a:t>
            </a:r>
            <a:r>
              <a:rPr dirty="0" sz="1100" spc="14">
                <a:solidFill>
                  <a:srgbClr val="1f2222"/>
                </a:solidFill>
                <a:latin typeface="EEOFRQ+Roboto-Black"/>
                <a:cs typeface="EEOFRQ+Roboto-Black"/>
              </a:rPr>
              <a:t>BINNENLAND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577868" y="1720499"/>
            <a:ext cx="766946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1">
                <a:solidFill>
                  <a:srgbClr val="fffefe"/>
                </a:solidFill>
                <a:latin typeface="EUQDJD+Roboto-Regular"/>
                <a:cs typeface="EUQDJD+Roboto-Regular"/>
              </a:rPr>
              <a:t>Lees</a:t>
            </a:r>
            <a:r>
              <a:rPr dirty="0" sz="1100">
                <a:solidFill>
                  <a:srgbClr val="fffefe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fffefe"/>
                </a:solidFill>
                <a:latin typeface="EUQDJD+Roboto-Regular"/>
                <a:cs typeface="EUQDJD+Roboto-Regular"/>
              </a:rPr>
              <a:t>voor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235456" y="1809015"/>
            <a:ext cx="1384875" cy="1571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37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1f2222"/>
                </a:solidFill>
                <a:latin typeface="DWDEHI+Roboto-Bold"/>
                <a:cs typeface="DWDEHI+Roboto-Bold"/>
              </a:rPr>
              <a:t>Het</a:t>
            </a:r>
            <a:r>
              <a:rPr dirty="0" sz="800">
                <a:solidFill>
                  <a:srgbClr val="1f2222"/>
                </a:solidFill>
                <a:latin typeface="DWDEHI+Roboto-Bold"/>
                <a:cs typeface="DWDEHI+Roboto-Bold"/>
              </a:rPr>
              <a:t> </a:t>
            </a:r>
            <a:r>
              <a:rPr dirty="0" sz="800">
                <a:solidFill>
                  <a:srgbClr val="1f2222"/>
                </a:solidFill>
                <a:latin typeface="DWDEHI+Roboto-Bold"/>
                <a:cs typeface="DWDEHI+Roboto-Bold"/>
              </a:rPr>
              <a:t>beste</a:t>
            </a:r>
            <a:r>
              <a:rPr dirty="0" sz="800">
                <a:solidFill>
                  <a:srgbClr val="1f2222"/>
                </a:solidFill>
                <a:latin typeface="DWDEHI+Roboto-Bold"/>
                <a:cs typeface="DWDEHI+Roboto-Bold"/>
              </a:rPr>
              <a:t> </a:t>
            </a:r>
            <a:r>
              <a:rPr dirty="0" sz="800">
                <a:solidFill>
                  <a:srgbClr val="1f2222"/>
                </a:solidFill>
                <a:latin typeface="DWDEHI+Roboto-Bold"/>
                <a:cs typeface="DWDEHI+Roboto-Bold"/>
              </a:rPr>
              <a:t>van</a:t>
            </a:r>
            <a:r>
              <a:rPr dirty="0" sz="800">
                <a:solidFill>
                  <a:srgbClr val="1f2222"/>
                </a:solidFill>
                <a:latin typeface="DWDEHI+Roboto-Bold"/>
                <a:cs typeface="DWDEHI+Roboto-Bold"/>
              </a:rPr>
              <a:t> </a:t>
            </a:r>
            <a:r>
              <a:rPr dirty="0" sz="800">
                <a:solidFill>
                  <a:srgbClr val="1f2222"/>
                </a:solidFill>
                <a:latin typeface="DWDEHI+Roboto-Bold"/>
                <a:cs typeface="DWDEHI+Roboto-Bold"/>
              </a:rPr>
              <a:t>De</a:t>
            </a:r>
            <a:r>
              <a:rPr dirty="0" sz="800">
                <a:solidFill>
                  <a:srgbClr val="1f2222"/>
                </a:solidFill>
                <a:latin typeface="DWDEHI+Roboto-Bold"/>
                <a:cs typeface="DWDEHI+Roboto-Bold"/>
              </a:rPr>
              <a:t> </a:t>
            </a:r>
            <a:r>
              <a:rPr dirty="0" sz="800">
                <a:solidFill>
                  <a:srgbClr val="1f2222"/>
                </a:solidFill>
                <a:latin typeface="DWDEHI+Roboto-Bold"/>
                <a:cs typeface="DWDEHI+Roboto-Bold"/>
              </a:rPr>
              <a:t>Telegraaf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961097" y="2279380"/>
            <a:ext cx="3624346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fffefe"/>
                </a:solidFill>
                <a:latin typeface="MTKJOE+Roboto-Bold"/>
                <a:cs typeface="MTKJOE+Roboto-Bold"/>
              </a:rPr>
              <a:t>Hersteloperatie</a:t>
            </a:r>
            <a:r>
              <a:rPr dirty="0" sz="1100">
                <a:solidFill>
                  <a:srgbClr val="fffefe"/>
                </a:solidFill>
                <a:latin typeface="MTKJOE+Roboto-Bold"/>
                <a:cs typeface="MTKJOE+Roboto-Bold"/>
              </a:rPr>
              <a:t> </a:t>
            </a:r>
            <a:r>
              <a:rPr dirty="0" sz="1100">
                <a:solidFill>
                  <a:srgbClr val="fffefe"/>
                </a:solidFill>
                <a:latin typeface="MTKJOE+Roboto-Bold"/>
                <a:cs typeface="MTKJOE+Roboto-Bold"/>
              </a:rPr>
              <a:t>dreigt</a:t>
            </a:r>
            <a:r>
              <a:rPr dirty="0" sz="1100">
                <a:solidFill>
                  <a:srgbClr val="fffefe"/>
                </a:solidFill>
                <a:latin typeface="MTKJOE+Roboto-Bold"/>
                <a:cs typeface="MTKJOE+Roboto-Bold"/>
              </a:rPr>
              <a:t> </a:t>
            </a:r>
            <a:r>
              <a:rPr dirty="0" sz="1100">
                <a:solidFill>
                  <a:srgbClr val="fffefe"/>
                </a:solidFill>
                <a:latin typeface="MTKJOE+Roboto-Bold"/>
                <a:cs typeface="MTKJOE+Roboto-Bold"/>
              </a:rPr>
              <a:t>in</a:t>
            </a:r>
            <a:r>
              <a:rPr dirty="0" sz="1100" spc="10">
                <a:solidFill>
                  <a:srgbClr val="fffefe"/>
                </a:solidFill>
                <a:latin typeface="MTKJOE+Roboto-Bold"/>
                <a:cs typeface="MTKJOE+Roboto-Bold"/>
              </a:rPr>
              <a:t> </a:t>
            </a:r>
            <a:r>
              <a:rPr dirty="0" sz="1100">
                <a:solidFill>
                  <a:srgbClr val="fffefe"/>
                </a:solidFill>
                <a:latin typeface="MTKJOE+Roboto-Bold"/>
                <a:cs typeface="MTKJOE+Roboto-Bold"/>
              </a:rPr>
              <a:t>juridisch</a:t>
            </a:r>
            <a:r>
              <a:rPr dirty="0" sz="1100">
                <a:solidFill>
                  <a:srgbClr val="fffefe"/>
                </a:solidFill>
                <a:latin typeface="MTKJOE+Roboto-Bold"/>
                <a:cs typeface="MTKJOE+Roboto-Bold"/>
              </a:rPr>
              <a:t> </a:t>
            </a:r>
            <a:r>
              <a:rPr dirty="0" sz="1100">
                <a:solidFill>
                  <a:srgbClr val="fffefe"/>
                </a:solidFill>
                <a:latin typeface="MTKJOE+Roboto-Bold"/>
                <a:cs typeface="MTKJOE+Roboto-Bold"/>
              </a:rPr>
              <a:t>moeras</a:t>
            </a:r>
            <a:r>
              <a:rPr dirty="0" sz="1100">
                <a:solidFill>
                  <a:srgbClr val="fffefe"/>
                </a:solidFill>
                <a:latin typeface="MTKJOE+Roboto-Bold"/>
                <a:cs typeface="MTKJOE+Roboto-Bold"/>
              </a:rPr>
              <a:t> </a:t>
            </a:r>
            <a:r>
              <a:rPr dirty="0" sz="1100">
                <a:solidFill>
                  <a:srgbClr val="fffefe"/>
                </a:solidFill>
                <a:latin typeface="MTKJOE+Roboto-Bold"/>
                <a:cs typeface="MTKJOE+Roboto-Bold"/>
              </a:rPr>
              <a:t>te</a:t>
            </a:r>
            <a:r>
              <a:rPr dirty="0" sz="1100">
                <a:solidFill>
                  <a:srgbClr val="fffefe"/>
                </a:solidFill>
                <a:latin typeface="MTKJOE+Roboto-Bold"/>
                <a:cs typeface="MTKJOE+Roboto-Bold"/>
              </a:rPr>
              <a:t> </a:t>
            </a:r>
            <a:r>
              <a:rPr dirty="0" sz="1100">
                <a:solidFill>
                  <a:srgbClr val="fffefe"/>
                </a:solidFill>
                <a:latin typeface="MTKJOE+Roboto-Bold"/>
                <a:cs typeface="MTKJOE+Roboto-Bold"/>
              </a:rPr>
              <a:t>verzinken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879805" y="2516795"/>
            <a:ext cx="3934741" cy="18941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12"/>
              </a:lnSpc>
              <a:spcBef>
                <a:spcPts val="0"/>
              </a:spcBef>
              <a:spcAft>
                <a:spcPts val="0"/>
              </a:spcAft>
            </a:pPr>
            <a:r>
              <a:rPr dirty="0" sz="2550">
                <a:solidFill>
                  <a:srgbClr val="1f2222"/>
                </a:solidFill>
                <a:latin typeface="LHPALS+PlayfairDisplay-Bold"/>
                <a:cs typeface="LHPALS+PlayfairDisplay-Bold"/>
              </a:rPr>
              <a:t>Kinderen</a:t>
            </a:r>
            <a:r>
              <a:rPr dirty="0" sz="2550" spc="-30">
                <a:solidFill>
                  <a:srgbClr val="1f2222"/>
                </a:solidFill>
                <a:latin typeface="LHPALS+PlayfairDisplay-Bold"/>
                <a:cs typeface="LHPALS+PlayfairDisplay-Bold"/>
              </a:rPr>
              <a:t> </a:t>
            </a:r>
            <a:r>
              <a:rPr dirty="0" sz="2550">
                <a:solidFill>
                  <a:srgbClr val="1f2222"/>
                </a:solidFill>
                <a:latin typeface="LHPALS+PlayfairDisplay-Bold"/>
                <a:cs typeface="LHPALS+PlayfairDisplay-Bold"/>
              </a:rPr>
              <a:t>van</a:t>
            </a:r>
          </a:p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550">
                <a:solidFill>
                  <a:srgbClr val="1f2222"/>
                </a:solidFill>
                <a:latin typeface="LHPALS+PlayfairDisplay-Bold"/>
                <a:cs typeface="LHPALS+PlayfairDisplay-Bold"/>
              </a:rPr>
              <a:t>toeslagenouders</a:t>
            </a:r>
          </a:p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550">
                <a:solidFill>
                  <a:srgbClr val="1f2222"/>
                </a:solidFill>
                <a:latin typeface="LHPALS+PlayfairDisplay-Bold"/>
                <a:cs typeface="LHPALS+PlayfairDisplay-Bold"/>
              </a:rPr>
              <a:t>dagvaarden</a:t>
            </a:r>
            <a:r>
              <a:rPr dirty="0" sz="2550" spc="-27">
                <a:solidFill>
                  <a:srgbClr val="1f2222"/>
                </a:solidFill>
                <a:latin typeface="LHPALS+PlayfairDisplay-Bold"/>
                <a:cs typeface="LHPALS+PlayfairDisplay-Bold"/>
              </a:rPr>
              <a:t> </a:t>
            </a:r>
            <a:r>
              <a:rPr dirty="0" sz="2550">
                <a:solidFill>
                  <a:srgbClr val="1f2222"/>
                </a:solidFill>
                <a:latin typeface="LHPALS+PlayfairDisplay-Bold"/>
                <a:cs typeface="LHPALS+PlayfairDisplay-Bold"/>
              </a:rPr>
              <a:t>de</a:t>
            </a:r>
            <a:r>
              <a:rPr dirty="0" sz="2550" spc="-42">
                <a:solidFill>
                  <a:srgbClr val="1f2222"/>
                </a:solidFill>
                <a:latin typeface="LHPALS+PlayfairDisplay-Bold"/>
                <a:cs typeface="LHPALS+PlayfairDisplay-Bold"/>
              </a:rPr>
              <a:t> </a:t>
            </a:r>
            <a:r>
              <a:rPr dirty="0" sz="2550">
                <a:solidFill>
                  <a:srgbClr val="1f2222"/>
                </a:solidFill>
                <a:latin typeface="LHPALS+PlayfairDisplay-Bold"/>
                <a:cs typeface="LHPALS+PlayfairDisplay-Bold"/>
              </a:rPr>
              <a:t>Staat</a:t>
            </a:r>
            <a:r>
              <a:rPr dirty="0" sz="2550" spc="-60">
                <a:solidFill>
                  <a:srgbClr val="1f2222"/>
                </a:solidFill>
                <a:latin typeface="LHPALS+PlayfairDisplay-Bold"/>
                <a:cs typeface="LHPALS+PlayfairDisplay-Bold"/>
              </a:rPr>
              <a:t> </a:t>
            </a:r>
            <a:r>
              <a:rPr dirty="0" sz="2550">
                <a:solidFill>
                  <a:srgbClr val="1f2222"/>
                </a:solidFill>
                <a:latin typeface="LHPALS+PlayfairDisplay-Bold"/>
                <a:cs typeface="LHPALS+PlayfairDisplay-Bold"/>
              </a:rPr>
              <a:t>nu</a:t>
            </a:r>
          </a:p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550">
                <a:solidFill>
                  <a:srgbClr val="1f2222"/>
                </a:solidFill>
                <a:latin typeface="LHPALS+PlayfairDisplay-Bold"/>
                <a:cs typeface="LHPALS+PlayfairDisplay-Bold"/>
              </a:rPr>
              <a:t>ook:</a:t>
            </a:r>
            <a:r>
              <a:rPr dirty="0" sz="2550" spc="-35">
                <a:solidFill>
                  <a:srgbClr val="1f2222"/>
                </a:solidFill>
                <a:latin typeface="LHPALS+PlayfairDisplay-Bold"/>
                <a:cs typeface="LHPALS+PlayfairDisplay-Bold"/>
              </a:rPr>
              <a:t> </a:t>
            </a:r>
            <a:r>
              <a:rPr dirty="0" sz="2550">
                <a:solidFill>
                  <a:srgbClr val="1f2222"/>
                </a:solidFill>
                <a:latin typeface="LHPALS+PlayfairDisplay-Bold"/>
                <a:cs typeface="LHPALS+PlayfairDisplay-Bold"/>
              </a:rPr>
              <a:t>’Ouders</a:t>
            </a:r>
            <a:r>
              <a:rPr dirty="0" sz="2550" spc="-39">
                <a:solidFill>
                  <a:srgbClr val="1f2222"/>
                </a:solidFill>
                <a:latin typeface="LHPALS+PlayfairDisplay-Bold"/>
                <a:cs typeface="LHPALS+PlayfairDisplay-Bold"/>
              </a:rPr>
              <a:t> </a:t>
            </a:r>
            <a:r>
              <a:rPr dirty="0" sz="2550">
                <a:solidFill>
                  <a:srgbClr val="1f2222"/>
                </a:solidFill>
                <a:latin typeface="LHPALS+PlayfairDisplay-Bold"/>
                <a:cs typeface="LHPALS+PlayfairDisplay-Bold"/>
              </a:rPr>
              <a:t>mangelen</a:t>
            </a:r>
            <a:r>
              <a:rPr dirty="0" sz="2550" spc="-26">
                <a:solidFill>
                  <a:srgbClr val="1f2222"/>
                </a:solidFill>
                <a:latin typeface="LHPALS+PlayfairDisplay-Bold"/>
                <a:cs typeface="LHPALS+PlayfairDisplay-Bold"/>
              </a:rPr>
              <a:t> </a:t>
            </a:r>
            <a:r>
              <a:rPr dirty="0" sz="2550">
                <a:solidFill>
                  <a:srgbClr val="1f2222"/>
                </a:solidFill>
                <a:latin typeface="LHPALS+PlayfairDisplay-Bold"/>
                <a:cs typeface="LHPALS+PlayfairDisplay-Bold"/>
              </a:rPr>
              <a:t>is</a:t>
            </a:r>
          </a:p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550">
                <a:solidFill>
                  <a:srgbClr val="1f2222"/>
                </a:solidFill>
                <a:latin typeface="LHPALS+PlayfairDisplay-Bold"/>
                <a:cs typeface="LHPALS+PlayfairDisplay-Bold"/>
              </a:rPr>
              <a:t>kinderen</a:t>
            </a:r>
            <a:r>
              <a:rPr dirty="0" sz="2550" spc="-30">
                <a:solidFill>
                  <a:srgbClr val="1f2222"/>
                </a:solidFill>
                <a:latin typeface="LHPALS+PlayfairDisplay-Bold"/>
                <a:cs typeface="LHPALS+PlayfairDisplay-Bold"/>
              </a:rPr>
              <a:t> </a:t>
            </a:r>
            <a:r>
              <a:rPr dirty="0" sz="2550" spc="-14">
                <a:solidFill>
                  <a:srgbClr val="1f2222"/>
                </a:solidFill>
                <a:latin typeface="LHPALS+PlayfairDisplay-Bold"/>
                <a:cs typeface="LHPALS+PlayfairDisplay-Bold"/>
              </a:rPr>
              <a:t>mangelen’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879805" y="4577500"/>
            <a:ext cx="1690633" cy="31767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07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1f2222"/>
                </a:solidFill>
                <a:latin typeface="OPWVDM+NotoSerif-Regular"/>
                <a:cs typeface="OPWVDM+NotoSerif-Regular"/>
              </a:rPr>
              <a:t>Door</a:t>
            </a:r>
            <a:r>
              <a:rPr dirty="0" sz="950" spc="72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950">
                <a:solidFill>
                  <a:srgbClr val="1f2222"/>
                </a:solidFill>
                <a:latin typeface="VLDJVD+NotoSerif-Bold"/>
                <a:cs typeface="VLDJVD+NotoSerif-Bold"/>
              </a:rPr>
              <a:t>NIELS</a:t>
            </a:r>
            <a:r>
              <a:rPr dirty="0" sz="950" spc="11">
                <a:solidFill>
                  <a:srgbClr val="1f2222"/>
                </a:solidFill>
                <a:latin typeface="VLDJVD+NotoSerif-Bold"/>
                <a:cs typeface="VLDJVD+NotoSerif-Bold"/>
              </a:rPr>
              <a:t> </a:t>
            </a:r>
            <a:r>
              <a:rPr dirty="0" sz="950">
                <a:solidFill>
                  <a:srgbClr val="1f2222"/>
                </a:solidFill>
                <a:latin typeface="VLDJVD+NotoSerif-Bold"/>
                <a:cs typeface="VLDJVD+NotoSerif-Bold"/>
              </a:rPr>
              <a:t>RIGTER</a:t>
            </a:r>
          </a:p>
          <a:p>
            <a:pPr marL="0" marR="0">
              <a:lnSpc>
                <a:spcPts val="960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74797a"/>
                </a:solidFill>
                <a:latin typeface="DNUCCB+Roboto-Bold"/>
                <a:cs typeface="DNUCCB+Roboto-Bold"/>
              </a:rPr>
              <a:t>1</a:t>
            </a:r>
            <a:r>
              <a:rPr dirty="0" sz="900" spc="-17">
                <a:solidFill>
                  <a:srgbClr val="74797a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1">
                <a:solidFill>
                  <a:srgbClr val="74797a"/>
                </a:solidFill>
                <a:latin typeface="DNUCCB+Roboto-Bold"/>
                <a:cs typeface="DNUCCB+Roboto-Bold"/>
              </a:rPr>
              <a:t>uur</a:t>
            </a:r>
            <a:r>
              <a:rPr dirty="0" sz="900">
                <a:solidFill>
                  <a:srgbClr val="74797a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0">
                <a:solidFill>
                  <a:srgbClr val="74797a"/>
                </a:solidFill>
                <a:latin typeface="DNUCCB+Roboto-Bold"/>
                <a:cs typeface="DNUCCB+Roboto-Bold"/>
              </a:rPr>
              <a:t>geleden</a:t>
            </a:r>
            <a:r>
              <a:rPr dirty="0" sz="900" spc="93">
                <a:solidFill>
                  <a:srgbClr val="74797a"/>
                </a:solidFill>
                <a:latin typeface="DNUCCB+Roboto-Bold"/>
                <a:cs typeface="DNUCCB+Roboto-Bold"/>
              </a:rPr>
              <a:t> </a:t>
            </a:r>
            <a:r>
              <a:rPr dirty="0" sz="900">
                <a:solidFill>
                  <a:srgbClr val="74797a"/>
                </a:solidFill>
                <a:latin typeface="DNUCCB+Roboto-Bold"/>
                <a:cs typeface="DNUCCB+Roboto-Bold"/>
              </a:rPr>
              <a:t>in</a:t>
            </a:r>
            <a:r>
              <a:rPr dirty="0" sz="900" spc="-12">
                <a:solidFill>
                  <a:srgbClr val="74797a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1">
                <a:solidFill>
                  <a:srgbClr val="74797a"/>
                </a:solidFill>
                <a:latin typeface="DNUCCB+Roboto-Bold"/>
                <a:cs typeface="DNUCCB+Roboto-Bold"/>
              </a:rPr>
              <a:t>BINNENLAND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879805" y="5458743"/>
            <a:ext cx="3933913" cy="14789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43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21">
                <a:solidFill>
                  <a:srgbClr val="1f2222"/>
                </a:solidFill>
                <a:latin typeface="PVDQQV+NotoSerif-Bold"/>
                <a:cs typeface="PVDQQV+NotoSerif-Bold"/>
              </a:rPr>
              <a:t>AMSTERDAM</a:t>
            </a:r>
            <a:r>
              <a:rPr dirty="0" sz="1300" spc="1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-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PVDQQV+NotoSerif-Bold"/>
                <a:cs typeface="PVDQQV+NotoSerif-Bold"/>
              </a:rPr>
              <a:t>Kinderen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PVDQQV+NotoSerif-Bold"/>
                <a:cs typeface="PVDQQV+NotoSerif-Bold"/>
              </a:rPr>
              <a:t>van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PVDQQV+NotoSerif-Bold"/>
                <a:cs typeface="PVDQQV+NotoSerif-Bold"/>
              </a:rPr>
              <a:t>toeslagenouders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2">
                <a:solidFill>
                  <a:srgbClr val="1f2222"/>
                </a:solidFill>
                <a:latin typeface="PVDQQV+NotoSerif-Bold"/>
                <a:cs typeface="PVDQQV+NotoSerif-Bold"/>
              </a:rPr>
              <a:t>hebben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PVDQQV+NotoSerif-Bold"/>
                <a:cs typeface="PVDQQV+NotoSerif-Bold"/>
              </a:rPr>
              <a:t>de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PVDQQV+NotoSerif-Bold"/>
                <a:cs typeface="PVDQQV+NotoSerif-Bold"/>
              </a:rPr>
              <a:t>Staat</a:t>
            </a:r>
            <a:r>
              <a:rPr dirty="0" sz="1300" spc="11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PVDQQV+NotoSerif-Bold"/>
                <a:cs typeface="PVDQQV+NotoSerif-Bold"/>
              </a:rPr>
              <a:t>gedagvaard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PVDQQV+NotoSerif-Bold"/>
                <a:cs typeface="PVDQQV+NotoSerif-Bold"/>
              </a:rPr>
              <a:t>voor</a:t>
            </a:r>
            <a:r>
              <a:rPr dirty="0" sz="1300" spc="1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PVDQQV+NotoSerif-Bold"/>
                <a:cs typeface="PVDQQV+NotoSerif-Bold"/>
              </a:rPr>
              <a:t>schade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PVDQQV+NotoSerif-Bold"/>
                <a:cs typeface="PVDQQV+NotoSerif-Bold"/>
              </a:rPr>
              <a:t>die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zij</a:t>
            </a:r>
            <a:r>
              <a:rPr dirty="0" sz="1300" spc="1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PVDQQV+NotoSerif-Bold"/>
                <a:cs typeface="PVDQQV+NotoSerif-Bold"/>
              </a:rPr>
              <a:t>hebben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PVDQQV+NotoSerif-Bold"/>
                <a:cs typeface="PVDQQV+NotoSerif-Bold"/>
              </a:rPr>
              <a:t>geleden.</a:t>
            </a:r>
            <a:r>
              <a:rPr dirty="0" sz="1300" spc="13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4">
                <a:solidFill>
                  <a:srgbClr val="1f2222"/>
                </a:solidFill>
                <a:latin typeface="PVDQQV+NotoSerif-Bold"/>
                <a:cs typeface="PVDQQV+NotoSerif-Bold"/>
              </a:rPr>
              <a:t>Het</a:t>
            </a:r>
            <a:r>
              <a:rPr dirty="0" sz="1300" spc="14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is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PVDQQV+NotoSerif-Bold"/>
                <a:cs typeface="PVDQQV+NotoSerif-Bold"/>
              </a:rPr>
              <a:t>een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PVDQQV+NotoSerif-Bold"/>
                <a:cs typeface="PVDQQV+NotoSerif-Bold"/>
              </a:rPr>
              <a:t>nieuwe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PVDQQV+NotoSerif-Bold"/>
                <a:cs typeface="PVDQQV+NotoSerif-Bold"/>
              </a:rPr>
              <a:t>stap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PVDQQV+NotoSerif-Bold"/>
                <a:cs typeface="PVDQQV+NotoSerif-Bold"/>
              </a:rPr>
              <a:t>richting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PVDQQV+NotoSerif-Bold"/>
                <a:cs typeface="PVDQQV+NotoSerif-Bold"/>
              </a:rPr>
              <a:t>juridisch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8">
                <a:solidFill>
                  <a:srgbClr val="1f2222"/>
                </a:solidFill>
                <a:latin typeface="PVDQQV+NotoSerif-Bold"/>
                <a:cs typeface="PVDQQV+NotoSerif-Bold"/>
              </a:rPr>
              <a:t>moeras</a:t>
            </a:r>
            <a:r>
              <a:rPr dirty="0" sz="1300" spc="16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PVDQQV+NotoSerif-Bold"/>
                <a:cs typeface="PVDQQV+NotoSerif-Bold"/>
              </a:rPr>
              <a:t>waarin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PVDQQV+NotoSerif-Bold"/>
                <a:cs typeface="PVDQQV+NotoSerif-Bold"/>
              </a:rPr>
              <a:t>de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2">
                <a:solidFill>
                  <a:srgbClr val="1f2222"/>
                </a:solidFill>
                <a:latin typeface="PVDQQV+NotoSerif-Bold"/>
                <a:cs typeface="PVDQQV+NotoSerif-Bold"/>
              </a:rPr>
              <a:t>hersteloperatie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PVDQQV+NotoSerif-Bold"/>
                <a:cs typeface="PVDQQV+NotoSerif-Bold"/>
              </a:rPr>
              <a:t>van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PVDQQV+NotoSerif-Bold"/>
                <a:cs typeface="PVDQQV+NotoSerif-Bold"/>
              </a:rPr>
              <a:t>de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PVDQQV+NotoSerif-Bold"/>
                <a:cs typeface="PVDQQV+NotoSerif-Bold"/>
              </a:rPr>
              <a:t>toeslagena</a:t>
            </a:r>
            <a:r>
              <a:rPr dirty="0" sz="1300" spc="-15">
                <a:solidFill>
                  <a:srgbClr val="1f2222"/>
                </a:solidFill>
                <a:latin typeface="UNMLWK+NotoSerif-Bold"/>
                <a:cs typeface="UNMLWK+NotoSerif-Bold"/>
              </a:rPr>
              <a:t>!</a:t>
            </a:r>
            <a:r>
              <a:rPr dirty="0" sz="1300" spc="-10">
                <a:solidFill>
                  <a:srgbClr val="1f2222"/>
                </a:solidFill>
                <a:latin typeface="PVDQQV+NotoSerif-Bold"/>
                <a:cs typeface="PVDQQV+NotoSerif-Bold"/>
              </a:rPr>
              <a:t>aire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PVDQQV+NotoSerif-Bold"/>
                <a:cs typeface="PVDQQV+NotoSerif-Bold"/>
              </a:rPr>
              <a:t>dreigt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4">
                <a:solidFill>
                  <a:srgbClr val="1f2222"/>
                </a:solidFill>
                <a:latin typeface="PVDQQV+NotoSerif-Bold"/>
                <a:cs typeface="PVDQQV+NotoSerif-Bold"/>
              </a:rPr>
              <a:t>weg</a:t>
            </a:r>
            <a:r>
              <a:rPr dirty="0" sz="1300" spc="11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te</a:t>
            </a:r>
            <a:r>
              <a:rPr dirty="0" sz="1300">
                <a:solidFill>
                  <a:srgbClr val="1f2222"/>
                </a:solidFill>
                <a:latin typeface="PVDQQV+NotoSerif-Bold"/>
                <a:cs typeface="PVDQQV+NotoSerif-Bold"/>
              </a:rPr>
              <a:t> </a:t>
            </a:r>
            <a:r>
              <a:rPr dirty="0" sz="1300" spc="-16">
                <a:solidFill>
                  <a:srgbClr val="1f2222"/>
                </a:solidFill>
                <a:latin typeface="PVDQQV+NotoSerif-Bold"/>
                <a:cs typeface="PVDQQV+NotoSerif-Bold"/>
              </a:rPr>
              <a:t>zakken.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879805" y="9384164"/>
            <a:ext cx="1681558" cy="1809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2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73797a"/>
                </a:solidFill>
                <a:latin typeface="KATOKO+Roboto-Bold"/>
                <a:cs typeface="KATOKO+Roboto-Bold"/>
              </a:rPr>
              <a:t>©</a:t>
            </a:r>
            <a:r>
              <a:rPr dirty="0" sz="950">
                <a:solidFill>
                  <a:srgbClr val="73797a"/>
                </a:solidFill>
                <a:latin typeface="KATOKO+Roboto-Bold"/>
                <a:cs typeface="KATOKO+Roboto-Bold"/>
              </a:rPr>
              <a:t> </a:t>
            </a:r>
            <a:r>
              <a:rPr dirty="0" sz="950">
                <a:solidFill>
                  <a:srgbClr val="73797a"/>
                </a:solidFill>
                <a:latin typeface="KATOKO+Roboto-Bold"/>
                <a:cs typeface="KATOKO+Roboto-Bold"/>
              </a:rPr>
              <a:t>ANP/HH,</a:t>
            </a:r>
            <a:r>
              <a:rPr dirty="0" sz="950">
                <a:solidFill>
                  <a:srgbClr val="73797a"/>
                </a:solidFill>
                <a:latin typeface="KATOKO+Roboto-Bold"/>
                <a:cs typeface="KATOKO+Roboto-Bold"/>
              </a:rPr>
              <a:t> </a:t>
            </a:r>
            <a:r>
              <a:rPr dirty="0" sz="950">
                <a:solidFill>
                  <a:srgbClr val="73797a"/>
                </a:solidFill>
                <a:latin typeface="KATOKO+Roboto-Bold"/>
                <a:cs typeface="KATOKO+Roboto-Bold"/>
              </a:rPr>
              <a:t>ALDO</a:t>
            </a:r>
            <a:r>
              <a:rPr dirty="0" sz="950">
                <a:solidFill>
                  <a:srgbClr val="73797a"/>
                </a:solidFill>
                <a:latin typeface="KATOKO+Roboto-Bold"/>
                <a:cs typeface="KATOKO+Roboto-Bold"/>
              </a:rPr>
              <a:t> </a:t>
            </a:r>
            <a:r>
              <a:rPr dirty="0" sz="950">
                <a:solidFill>
                  <a:srgbClr val="73797a"/>
                </a:solidFill>
                <a:latin typeface="KATOKO+Roboto-Bold"/>
                <a:cs typeface="KATOKO+Roboto-Bold"/>
              </a:rPr>
              <a:t>ALLESSIE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267290"/>
            <a:ext cx="6645600" cy="10413409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19783" y="917743"/>
            <a:ext cx="1129509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2">
                <a:solidFill>
                  <a:srgbClr val="393d3f"/>
                </a:solidFill>
                <a:latin typeface="MTKJOE+Roboto-Bold"/>
                <a:cs typeface="MTKJOE+Roboto-Bold"/>
              </a:rPr>
              <a:t>Abonnementen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912099" y="917743"/>
            <a:ext cx="964410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3">
                <a:solidFill>
                  <a:srgbClr val="393d3f"/>
                </a:solidFill>
                <a:latin typeface="MTKJOE+Roboto-Bold"/>
                <a:cs typeface="MTKJOE+Roboto-Bold"/>
              </a:rPr>
              <a:t>De</a:t>
            </a:r>
            <a:r>
              <a:rPr dirty="0" sz="1100">
                <a:solidFill>
                  <a:srgbClr val="393d3f"/>
                </a:solidFill>
                <a:latin typeface="MTKJOE+Roboto-Bold"/>
                <a:cs typeface="MTKJOE+Roboto-Bold"/>
              </a:rPr>
              <a:t> </a:t>
            </a:r>
            <a:r>
              <a:rPr dirty="0" sz="1100">
                <a:solidFill>
                  <a:srgbClr val="393d3f"/>
                </a:solidFill>
                <a:latin typeface="MTKJOE+Roboto-Bold"/>
                <a:cs typeface="MTKJOE+Roboto-Bold"/>
              </a:rPr>
              <a:t>Telegraaf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19783" y="1242910"/>
            <a:ext cx="840988" cy="48933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Abonneren</a:t>
            </a:r>
          </a:p>
          <a:p>
            <a:pPr marL="0" marR="0">
              <a:lnSpc>
                <a:spcPts val="1312"/>
              </a:lnSpc>
              <a:spcBef>
                <a:spcPts val="977"/>
              </a:spcBef>
              <a:spcAft>
                <a:spcPts val="0"/>
              </a:spcAft>
            </a:pPr>
            <a:r>
              <a:rPr dirty="0" sz="1100" spc="11">
                <a:solidFill>
                  <a:srgbClr val="73797a"/>
                </a:solidFill>
                <a:latin typeface="EUQDJD+Roboto-Regular"/>
                <a:cs typeface="EUQDJD+Roboto-Regular"/>
              </a:rPr>
              <a:t>Service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912099" y="1242910"/>
            <a:ext cx="1203863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Familieberichten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912099" y="1527431"/>
            <a:ext cx="478390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2">
                <a:solidFill>
                  <a:srgbClr val="73797a"/>
                </a:solidFill>
                <a:latin typeface="EUQDJD+Roboto-Regular"/>
                <a:cs typeface="EUQDJD+Roboto-Regular"/>
              </a:rPr>
              <a:t>Apps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19783" y="1811951"/>
            <a:ext cx="1234326" cy="7738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1">
                <a:solidFill>
                  <a:srgbClr val="73797a"/>
                </a:solidFill>
                <a:latin typeface="EUQDJD+Roboto-Regular"/>
                <a:cs typeface="EUQDJD+Roboto-Regular"/>
              </a:rPr>
              <a:t>Adverteren</a:t>
            </a:r>
          </a:p>
          <a:p>
            <a:pPr marL="0" marR="0">
              <a:lnSpc>
                <a:spcPts val="1312"/>
              </a:lnSpc>
              <a:spcBef>
                <a:spcPts val="977"/>
              </a:spcBef>
              <a:spcAft>
                <a:spcPts val="0"/>
              </a:spcAft>
            </a:pP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Direct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0">
                <a:solidFill>
                  <a:srgbClr val="73797a"/>
                </a:solidFill>
                <a:latin typeface="EUQDJD+Roboto-Regular"/>
                <a:cs typeface="EUQDJD+Roboto-Regular"/>
              </a:rPr>
              <a:t>adverteren</a:t>
            </a:r>
          </a:p>
          <a:p>
            <a:pPr marL="0" marR="0">
              <a:lnSpc>
                <a:spcPts val="1312"/>
              </a:lnSpc>
              <a:spcBef>
                <a:spcPts val="927"/>
              </a:spcBef>
              <a:spcAft>
                <a:spcPts val="0"/>
              </a:spcAft>
            </a:pPr>
            <a:r>
              <a:rPr dirty="0" sz="1100" spc="11">
                <a:solidFill>
                  <a:srgbClr val="73797a"/>
                </a:solidFill>
                <a:latin typeface="EUQDJD+Roboto-Regular"/>
                <a:cs typeface="EUQDJD+Roboto-Regular"/>
              </a:rPr>
              <a:t>Contact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912099" y="1811951"/>
            <a:ext cx="2212834" cy="105837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3">
                <a:solidFill>
                  <a:srgbClr val="73797a"/>
                </a:solidFill>
                <a:latin typeface="EUQDJD+Roboto-Regular"/>
                <a:cs typeface="EUQDJD+Roboto-Regular"/>
              </a:rPr>
              <a:t>De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Telegraaf</a:t>
            </a:r>
            <a:r>
              <a:rPr dirty="0" sz="1100" spc="12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Webshop</a:t>
            </a:r>
          </a:p>
          <a:p>
            <a:pPr marL="0" marR="0">
              <a:lnSpc>
                <a:spcPts val="1312"/>
              </a:lnSpc>
              <a:spcBef>
                <a:spcPts val="977"/>
              </a:spcBef>
              <a:spcAft>
                <a:spcPts val="0"/>
              </a:spcAft>
            </a:pP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Telefoonnummers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telemarketing</a:t>
            </a:r>
          </a:p>
          <a:p>
            <a:pPr marL="0" marR="0">
              <a:lnSpc>
                <a:spcPts val="1312"/>
              </a:lnSpc>
              <a:spcBef>
                <a:spcPts val="927"/>
              </a:spcBef>
              <a:spcAft>
                <a:spcPts val="0"/>
              </a:spcAft>
            </a:pPr>
            <a:r>
              <a:rPr dirty="0" sz="1100" spc="10">
                <a:solidFill>
                  <a:srgbClr val="73797a"/>
                </a:solidFill>
                <a:latin typeface="EUQDJD+Roboto-Regular"/>
                <a:cs typeface="EUQDJD+Roboto-Regular"/>
              </a:rPr>
              <a:t>Mediahuis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4">
                <a:solidFill>
                  <a:srgbClr val="73797a"/>
                </a:solidFill>
                <a:latin typeface="EUQDJD+Roboto-Regular"/>
                <a:cs typeface="EUQDJD+Roboto-Regular"/>
              </a:rPr>
              <a:t>NL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sites</a:t>
            </a:r>
          </a:p>
          <a:p>
            <a:pPr marL="0" marR="0">
              <a:lnSpc>
                <a:spcPts val="1312"/>
              </a:lnSpc>
              <a:spcBef>
                <a:spcPts val="927"/>
              </a:spcBef>
              <a:spcAft>
                <a:spcPts val="0"/>
              </a:spcAft>
            </a:pP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Nieuwsbrieven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619783" y="2665515"/>
            <a:ext cx="808826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Werken</a:t>
            </a:r>
            <a:r>
              <a:rPr dirty="0" sz="1100" spc="1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bij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619783" y="3071975"/>
            <a:ext cx="904764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0">
                <a:solidFill>
                  <a:srgbClr val="393d3f"/>
                </a:solidFill>
                <a:latin typeface="MTKJOE+Roboto-Bold"/>
                <a:cs typeface="MTKJOE+Roboto-Bold"/>
              </a:rPr>
              <a:t>Self</a:t>
            </a:r>
            <a:r>
              <a:rPr dirty="0" sz="1100">
                <a:solidFill>
                  <a:srgbClr val="393d3f"/>
                </a:solidFill>
                <a:latin typeface="MTKJOE+Roboto-Bold"/>
                <a:cs typeface="MTKJOE+Roboto-Bold"/>
              </a:rPr>
              <a:t> </a:t>
            </a:r>
            <a:r>
              <a:rPr dirty="0" sz="1100" spc="11">
                <a:solidFill>
                  <a:srgbClr val="393d3f"/>
                </a:solidFill>
                <a:latin typeface="MTKJOE+Roboto-Bold"/>
                <a:cs typeface="MTKJOE+Roboto-Bold"/>
              </a:rPr>
              <a:t>service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19783" y="3397141"/>
            <a:ext cx="1427231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Veelgestelde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vragen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19783" y="3681662"/>
            <a:ext cx="2000826" cy="77385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Bezorgmelding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0">
                <a:solidFill>
                  <a:srgbClr val="73797a"/>
                </a:solidFill>
                <a:latin typeface="EUQDJD+Roboto-Regular"/>
                <a:cs typeface="EUQDJD+Roboto-Regular"/>
              </a:rPr>
              <a:t>maken</a:t>
            </a:r>
          </a:p>
          <a:p>
            <a:pPr marL="0" marR="0">
              <a:lnSpc>
                <a:spcPts val="1312"/>
              </a:lnSpc>
              <a:spcBef>
                <a:spcPts val="977"/>
              </a:spcBef>
              <a:spcAft>
                <a:spcPts val="0"/>
              </a:spcAft>
            </a:pP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Tijdelijke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wijziging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doorgeven</a:t>
            </a:r>
          </a:p>
          <a:p>
            <a:pPr marL="0" marR="0">
              <a:lnSpc>
                <a:spcPts val="1312"/>
              </a:lnSpc>
              <a:spcBef>
                <a:spcPts val="927"/>
              </a:spcBef>
              <a:spcAft>
                <a:spcPts val="0"/>
              </a:spcAft>
            </a:pP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Verhuizing</a:t>
            </a:r>
            <a:r>
              <a:rPr dirty="0" sz="1100" spc="1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doorgeven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619783" y="4911200"/>
            <a:ext cx="1013699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1">
                <a:solidFill>
                  <a:srgbClr val="393d3f"/>
                </a:solidFill>
                <a:latin typeface="MTKJOE+Roboto-Bold"/>
                <a:cs typeface="MTKJOE+Roboto-Bold"/>
              </a:rPr>
              <a:t>Lees</a:t>
            </a:r>
            <a:r>
              <a:rPr dirty="0" sz="1100">
                <a:solidFill>
                  <a:srgbClr val="393d3f"/>
                </a:solidFill>
                <a:latin typeface="MTKJOE+Roboto-Bold"/>
                <a:cs typeface="MTKJOE+Roboto-Bold"/>
              </a:rPr>
              <a:t> </a:t>
            </a:r>
            <a:r>
              <a:rPr dirty="0" sz="1100" spc="11">
                <a:solidFill>
                  <a:srgbClr val="393d3f"/>
                </a:solidFill>
                <a:latin typeface="MTKJOE+Roboto-Bold"/>
                <a:cs typeface="MTKJOE+Roboto-Bold"/>
              </a:rPr>
              <a:t>de</a:t>
            </a:r>
            <a:r>
              <a:rPr dirty="0" sz="1100">
                <a:solidFill>
                  <a:srgbClr val="393d3f"/>
                </a:solidFill>
                <a:latin typeface="MTKJOE+Roboto-Bold"/>
                <a:cs typeface="MTKJOE+Roboto-Bold"/>
              </a:rPr>
              <a:t> </a:t>
            </a:r>
            <a:r>
              <a:rPr dirty="0" sz="1100">
                <a:solidFill>
                  <a:srgbClr val="393d3f"/>
                </a:solidFill>
                <a:latin typeface="MTKJOE+Roboto-Bold"/>
                <a:cs typeface="MTKJOE+Roboto-Bold"/>
              </a:rPr>
              <a:t>krant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3780000" y="4911200"/>
            <a:ext cx="1471962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1">
                <a:solidFill>
                  <a:srgbClr val="393d3f"/>
                </a:solidFill>
                <a:latin typeface="MTKJOE+Roboto-Bold"/>
                <a:cs typeface="MTKJOE+Roboto-Bold"/>
              </a:rPr>
              <a:t>Download</a:t>
            </a:r>
            <a:r>
              <a:rPr dirty="0" sz="1100">
                <a:solidFill>
                  <a:srgbClr val="393d3f"/>
                </a:solidFill>
                <a:latin typeface="MTKJOE+Roboto-Bold"/>
                <a:cs typeface="MTKJOE+Roboto-Bold"/>
              </a:rPr>
              <a:t> </a:t>
            </a:r>
            <a:r>
              <a:rPr dirty="0" sz="1100">
                <a:solidFill>
                  <a:srgbClr val="393d3f"/>
                </a:solidFill>
                <a:latin typeface="MTKJOE+Roboto-Bold"/>
                <a:cs typeface="MTKJOE+Roboto-Bold"/>
              </a:rPr>
              <a:t>onze</a:t>
            </a:r>
            <a:r>
              <a:rPr dirty="0" sz="1100">
                <a:solidFill>
                  <a:srgbClr val="393d3f"/>
                </a:solidFill>
                <a:latin typeface="MTKJOE+Roboto-Bold"/>
                <a:cs typeface="MTKJOE+Roboto-Bold"/>
              </a:rPr>
              <a:t> </a:t>
            </a:r>
            <a:r>
              <a:rPr dirty="0" sz="1100" spc="11">
                <a:solidFill>
                  <a:srgbClr val="393d3f"/>
                </a:solidFill>
                <a:latin typeface="MTKJOE+Roboto-Bold"/>
                <a:cs typeface="MTKJOE+Roboto-Bold"/>
              </a:rPr>
              <a:t>apps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619783" y="6987076"/>
            <a:ext cx="1287868" cy="25244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393d3f"/>
                </a:solidFill>
                <a:latin typeface="MELBEM+Roboto-Black"/>
                <a:cs typeface="MELBEM+Roboto-Black"/>
              </a:rPr>
              <a:t>Lunch</a:t>
            </a:r>
            <a:r>
              <a:rPr dirty="0" sz="1450">
                <a:solidFill>
                  <a:srgbClr val="393d3f"/>
                </a:solidFill>
                <a:latin typeface="MELBEM+Roboto-Black"/>
                <a:cs typeface="MELBEM+Roboto-Black"/>
              </a:rPr>
              <a:t> </a:t>
            </a:r>
            <a:r>
              <a:rPr dirty="0" sz="1450">
                <a:solidFill>
                  <a:srgbClr val="393d3f"/>
                </a:solidFill>
                <a:latin typeface="MELBEM+Roboto-Black"/>
                <a:cs typeface="MELBEM+Roboto-Black"/>
              </a:rPr>
              <a:t>Update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619783" y="7360113"/>
            <a:ext cx="4353308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Dagelijks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tijdens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1">
                <a:solidFill>
                  <a:srgbClr val="393d3f"/>
                </a:solidFill>
                <a:latin typeface="EUQDJD+Roboto-Regular"/>
                <a:cs typeface="EUQDJD+Roboto-Regular"/>
              </a:rPr>
              <a:t>de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lunch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0">
                <a:solidFill>
                  <a:srgbClr val="393d3f"/>
                </a:solidFill>
                <a:latin typeface="EUQDJD+Roboto-Regular"/>
                <a:cs typeface="EUQDJD+Roboto-Regular"/>
              </a:rPr>
              <a:t>een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0">
                <a:solidFill>
                  <a:srgbClr val="393d3f"/>
                </a:solidFill>
                <a:latin typeface="EUQDJD+Roboto-Regular"/>
                <a:cs typeface="EUQDJD+Roboto-Regular"/>
              </a:rPr>
              <a:t>update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van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1">
                <a:solidFill>
                  <a:srgbClr val="393d3f"/>
                </a:solidFill>
                <a:latin typeface="EUQDJD+Roboto-Regular"/>
                <a:cs typeface="EUQDJD+Roboto-Regular"/>
              </a:rPr>
              <a:t>het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belangrijkste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0">
                <a:solidFill>
                  <a:srgbClr val="393d3f"/>
                </a:solidFill>
                <a:latin typeface="EUQDJD+Roboto-Regular"/>
                <a:cs typeface="EUQDJD+Roboto-Regular"/>
              </a:rPr>
              <a:t>nieuws.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1036403" y="7813996"/>
            <a:ext cx="1489807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d1d5d7"/>
                </a:solidFill>
                <a:latin typeface="EUQDJD+Roboto-Regular"/>
                <a:cs typeface="EUQDJD+Roboto-Regular"/>
              </a:rPr>
              <a:t>Typ</a:t>
            </a:r>
            <a:r>
              <a:rPr dirty="0" sz="1100" spc="26">
                <a:solidFill>
                  <a:srgbClr val="d1d5d7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d1d5d7"/>
                </a:solidFill>
                <a:latin typeface="EUQDJD+Roboto-Regular"/>
                <a:cs typeface="EUQDJD+Roboto-Regular"/>
              </a:rPr>
              <a:t>jouw</a:t>
            </a:r>
            <a:r>
              <a:rPr dirty="0" sz="1100" spc="11">
                <a:solidFill>
                  <a:srgbClr val="d1d5d7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d1d5d7"/>
                </a:solidFill>
                <a:latin typeface="EUQDJD+Roboto-Regular"/>
                <a:cs typeface="EUQDJD+Roboto-Regular"/>
              </a:rPr>
              <a:t>e-mailadres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6059849" y="7836234"/>
            <a:ext cx="755479" cy="1809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2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fffefe"/>
                </a:solidFill>
                <a:latin typeface="KATOKO+Roboto-Bold"/>
                <a:cs typeface="KATOKO+Roboto-Bold"/>
              </a:rPr>
              <a:t>Inschrijven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5445469" y="8242693"/>
            <a:ext cx="1647115" cy="1809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2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73797a"/>
                </a:solidFill>
                <a:latin typeface="EUQDJD+Roboto-Regular"/>
                <a:cs typeface="EUQDJD+Roboto-Regular"/>
              </a:rPr>
              <a:t>Lees</a:t>
            </a:r>
            <a:r>
              <a:rPr dirty="0" sz="95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264f99"/>
                </a:solidFill>
                <a:latin typeface="EUQDJD+Roboto-Regular"/>
                <a:cs typeface="EUQDJD+Roboto-Regular"/>
              </a:rPr>
              <a:t>hier</a:t>
            </a:r>
            <a:r>
              <a:rPr dirty="0" sz="950">
                <a:solidFill>
                  <a:srgbClr val="264f99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73797a"/>
                </a:solidFill>
                <a:latin typeface="EUQDJD+Roboto-Regular"/>
                <a:cs typeface="EUQDJD+Roboto-Regular"/>
              </a:rPr>
              <a:t>ons</a:t>
            </a:r>
            <a:r>
              <a:rPr dirty="0" sz="95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73797a"/>
                </a:solidFill>
                <a:latin typeface="EUQDJD+Roboto-Regular"/>
                <a:cs typeface="EUQDJD+Roboto-Regular"/>
              </a:rPr>
              <a:t>privacybeleid.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457200" y="0"/>
            <a:ext cx="6645600" cy="2716204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19783" y="509815"/>
            <a:ext cx="4201906" cy="4858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2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©</a:t>
            </a:r>
            <a:r>
              <a:rPr dirty="0" sz="950" spc="11">
                <a:solidFill>
                  <a:srgbClr val="fffefe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2025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Mediahuis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Nederland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 </a:t>
            </a:r>
            <a:r>
              <a:rPr dirty="0" sz="950" spc="-22">
                <a:solidFill>
                  <a:srgbClr val="fffefe"/>
                </a:solidFill>
                <a:latin typeface="EUQDJD+Roboto-Regular"/>
                <a:cs typeface="EUQDJD+Roboto-Regular"/>
              </a:rPr>
              <a:t>B.V.,</a:t>
            </a:r>
            <a:r>
              <a:rPr dirty="0" sz="950" spc="26">
                <a:solidFill>
                  <a:srgbClr val="fffefe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Amsterdam.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Alle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rechten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voorbehouden.</a:t>
            </a:r>
          </a:p>
          <a:p>
            <a:pPr marL="0" marR="0">
              <a:lnSpc>
                <a:spcPts val="1125"/>
              </a:lnSpc>
              <a:spcBef>
                <a:spcPts val="75"/>
              </a:spcBef>
              <a:spcAft>
                <a:spcPts val="0"/>
              </a:spcAft>
            </a:pP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KVK-nummer: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342.83.848</a:t>
            </a:r>
          </a:p>
          <a:p>
            <a:pPr marL="0" marR="0">
              <a:lnSpc>
                <a:spcPts val="1125"/>
              </a:lnSpc>
              <a:spcBef>
                <a:spcPts val="75"/>
              </a:spcBef>
              <a:spcAft>
                <a:spcPts val="0"/>
              </a:spcAft>
            </a:pP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BTW-nummer: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NL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8185.08.760.B.01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19783" y="1130860"/>
            <a:ext cx="1337362" cy="495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3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u="sng">
                <a:solidFill>
                  <a:srgbClr val="fffefe"/>
                </a:solidFill>
                <a:latin typeface="EUQDJD+Roboto-Regular"/>
                <a:cs typeface="EUQDJD+Roboto-Regular"/>
              </a:rPr>
              <a:t>Gebruiksvoorwaarden</a:t>
            </a:r>
          </a:p>
          <a:p>
            <a:pPr marL="0" marR="0">
              <a:lnSpc>
                <a:spcPts val="1125"/>
              </a:lnSpc>
              <a:spcBef>
                <a:spcPts val="1395"/>
              </a:spcBef>
              <a:spcAft>
                <a:spcPts val="0"/>
              </a:spcAft>
            </a:pPr>
            <a:r>
              <a:rPr dirty="0" sz="950" u="sng">
                <a:solidFill>
                  <a:srgbClr val="fffefe"/>
                </a:solidFill>
                <a:latin typeface="EUQDJD+Roboto-Regular"/>
                <a:cs typeface="EUQDJD+Roboto-Regular"/>
              </a:rPr>
              <a:t>Privac</a:t>
            </a:r>
            <a:r>
              <a:rPr dirty="0" sz="950">
                <a:solidFill>
                  <a:srgbClr val="fffefe"/>
                </a:solidFill>
                <a:latin typeface="EUQDJD+Roboto-Regular"/>
                <a:cs typeface="EUQDJD+Roboto-Regular"/>
              </a:rPr>
              <a:t>y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19783" y="1760870"/>
            <a:ext cx="589898" cy="1809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3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u="sng">
                <a:solidFill>
                  <a:srgbClr val="fffefe"/>
                </a:solidFill>
                <a:latin typeface="EUQDJD+Roboto-Regular"/>
                <a:cs typeface="EUQDJD+Roboto-Regular"/>
              </a:rPr>
              <a:t>Cookies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7102800" cy="10680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879805" y="501122"/>
            <a:ext cx="3843228" cy="57062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3">
                <a:solidFill>
                  <a:srgbClr val="73797a"/>
                </a:solidFill>
                <a:latin typeface="EUQDJD+Roboto-Regular"/>
                <a:cs typeface="EUQDJD+Roboto-Regular"/>
              </a:rPr>
              <a:t>De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1">
                <a:solidFill>
                  <a:srgbClr val="73797a"/>
                </a:solidFill>
                <a:latin typeface="EUQDJD+Roboto-Regular"/>
                <a:cs typeface="EUQDJD+Roboto-Regular"/>
              </a:rPr>
              <a:t>zaak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van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1">
                <a:solidFill>
                  <a:srgbClr val="73797a"/>
                </a:solidFill>
                <a:latin typeface="EUQDJD+Roboto-Regular"/>
                <a:cs typeface="EUQDJD+Roboto-Regular"/>
              </a:rPr>
              <a:t>de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gedupeerde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’toeslag-kinderen’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1">
                <a:solidFill>
                  <a:srgbClr val="73797a"/>
                </a:solidFill>
                <a:latin typeface="EUQDJD+Roboto-Regular"/>
                <a:cs typeface="EUQDJD+Roboto-Regular"/>
              </a:rPr>
              <a:t>kan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1">
                <a:solidFill>
                  <a:srgbClr val="73797a"/>
                </a:solidFill>
                <a:latin typeface="EUQDJD+Roboto-Regular"/>
                <a:cs typeface="EUQDJD+Roboto-Regular"/>
              </a:rPr>
              <a:t>de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0">
                <a:solidFill>
                  <a:srgbClr val="73797a"/>
                </a:solidFill>
                <a:latin typeface="EUQDJD+Roboto-Regular"/>
                <a:cs typeface="EUQDJD+Roboto-Regular"/>
              </a:rPr>
              <a:t>Staat</a:t>
            </a:r>
          </a:p>
          <a:p>
            <a:pPr marL="0" marR="0">
              <a:lnSpc>
                <a:spcPts val="1312"/>
              </a:lnSpc>
              <a:spcBef>
                <a:spcPts val="177"/>
              </a:spcBef>
              <a:spcAft>
                <a:spcPts val="0"/>
              </a:spcAft>
            </a:pP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in</a:t>
            </a:r>
            <a:r>
              <a:rPr dirty="0" sz="1100" spc="11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0">
                <a:solidFill>
                  <a:srgbClr val="73797a"/>
                </a:solidFill>
                <a:latin typeface="EUQDJD+Roboto-Regular"/>
                <a:cs typeface="EUQDJD+Roboto-Regular"/>
              </a:rPr>
              <a:t>een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1">
                <a:solidFill>
                  <a:srgbClr val="73797a"/>
                </a:solidFill>
                <a:latin typeface="EUQDJD+Roboto-Regular"/>
                <a:cs typeface="EUQDJD+Roboto-Regular"/>
              </a:rPr>
              <a:t>nog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veel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lastiger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parket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brengen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als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1">
                <a:solidFill>
                  <a:srgbClr val="73797a"/>
                </a:solidFill>
                <a:latin typeface="EUQDJD+Roboto-Regular"/>
                <a:cs typeface="EUQDJD+Roboto-Regular"/>
              </a:rPr>
              <a:t>de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0">
                <a:solidFill>
                  <a:srgbClr val="73797a"/>
                </a:solidFill>
                <a:latin typeface="EUQDJD+Roboto-Regular"/>
                <a:cs typeface="EUQDJD+Roboto-Regular"/>
              </a:rPr>
              <a:t>claims</a:t>
            </a:r>
          </a:p>
          <a:p>
            <a:pPr marL="0" marR="0">
              <a:lnSpc>
                <a:spcPts val="1312"/>
              </a:lnSpc>
              <a:spcBef>
                <a:spcPts val="127"/>
              </a:spcBef>
              <a:spcAft>
                <a:spcPts val="0"/>
              </a:spcAft>
            </a:pP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worden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73797a"/>
                </a:solidFill>
                <a:latin typeface="EUQDJD+Roboto-Regular"/>
                <a:cs typeface="EUQDJD+Roboto-Regular"/>
              </a:rPr>
              <a:t>toegewezen.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79805" y="1434801"/>
            <a:ext cx="3941408" cy="19666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43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61">
                <a:solidFill>
                  <a:srgbClr val="1f2222"/>
                </a:solidFill>
                <a:latin typeface="OPWVDM+NotoSerif-Regular"/>
                <a:cs typeface="OPWVDM+NotoSerif-Regular"/>
              </a:rPr>
              <a:t>Wat</a:t>
            </a:r>
            <a:r>
              <a:rPr dirty="0" sz="1300" spc="49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als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dit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kind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hbo-opleiding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had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gedaan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in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plaats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mbo?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61">
                <a:solidFill>
                  <a:srgbClr val="1f2222"/>
                </a:solidFill>
                <a:latin typeface="OPWVDM+NotoSerif-Regular"/>
                <a:cs typeface="OPWVDM+NotoSerif-Regular"/>
              </a:rPr>
              <a:t>Wat</a:t>
            </a:r>
            <a:r>
              <a:rPr dirty="0" sz="1300" spc="49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als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daar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geen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studievertraging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bij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had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opgelopen?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61">
                <a:solidFill>
                  <a:srgbClr val="1f2222"/>
                </a:solidFill>
                <a:latin typeface="OPWVDM+NotoSerif-Regular"/>
                <a:cs typeface="OPWVDM+NotoSerif-Regular"/>
              </a:rPr>
              <a:t>Wat</a:t>
            </a:r>
            <a:r>
              <a:rPr dirty="0" sz="1300" spc="49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als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wél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stabiele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jeugd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had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gehad,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zonder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scheiding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ouders,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executieverkoop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huis,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dus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zonder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die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toeslagena</a:t>
            </a:r>
            <a:r>
              <a:rPr dirty="0" sz="1300" spc="-14">
                <a:solidFill>
                  <a:srgbClr val="1f2222"/>
                </a:solidFill>
                <a:latin typeface="ETRKCW+NotoSerif-Regular"/>
                <a:cs typeface="ETRKCW+NotoSerif-Regular"/>
              </a:rPr>
              <a:t>!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aire?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Dan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had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dit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kind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nu,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zo’n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vijftien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jaar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35">
                <a:solidFill>
                  <a:srgbClr val="1f2222"/>
                </a:solidFill>
                <a:latin typeface="OPWVDM+NotoSerif-Regular"/>
                <a:cs typeface="OPWVDM+NotoSerif-Regular"/>
              </a:rPr>
              <a:t>later,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heel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anders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voorgestaan.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879805" y="6251338"/>
            <a:ext cx="3885642" cy="7472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43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deze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gedachtegang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waarmee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letselschadeadvocaat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Cyril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Spiertz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Staat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heeft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gedagvaard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namens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zes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kinderen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879805" y="6982963"/>
            <a:ext cx="3772971" cy="196666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43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toeslagenmoeder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Margreet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ten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Pas.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38">
                <a:solidFill>
                  <a:srgbClr val="1f2222"/>
                </a:solidFill>
                <a:latin typeface="OPWVDM+NotoSerif-Regular"/>
                <a:cs typeface="OPWVDM+NotoSerif-Regular"/>
              </a:rPr>
              <a:t>Voor</a:t>
            </a:r>
            <a:r>
              <a:rPr dirty="0" sz="1300" spc="23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rechter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zal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hij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aannemelijk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moeten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9">
                <a:solidFill>
                  <a:srgbClr val="1f2222"/>
                </a:solidFill>
                <a:latin typeface="OPWVDM+NotoSerif-Regular"/>
                <a:cs typeface="OPWVDM+NotoSerif-Regular"/>
              </a:rPr>
              <a:t>maken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dat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situatie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kinderen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ﬁnancieel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en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mentaal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veel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beter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had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voorgestaan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als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Belastingdienst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hun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moeder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niet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onterecht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als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fraudeur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had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aangemerkt.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43">
                <a:solidFill>
                  <a:srgbClr val="1f2222"/>
                </a:solidFill>
                <a:latin typeface="OPWVDM+NotoSerif-Regular"/>
                <a:cs typeface="OPWVDM+NotoSerif-Regular"/>
              </a:rPr>
              <a:t>Ten</a:t>
            </a:r>
            <a:r>
              <a:rPr dirty="0" sz="1300" spc="25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Pas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5">
                <a:solidFill>
                  <a:srgbClr val="1f2222"/>
                </a:solidFill>
                <a:latin typeface="OPWVDM+NotoSerif-Regular"/>
                <a:cs typeface="OPWVDM+NotoSerif-Regular"/>
              </a:rPr>
              <a:t>raakte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haar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boerderij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hondenkennel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kwijt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woonde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jarenlang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in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vakantiewoninkje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in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bos.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879805" y="9161631"/>
            <a:ext cx="3098359" cy="25244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Kindregeling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geen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herstel,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maar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gift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879805" y="9472523"/>
            <a:ext cx="3677536" cy="25953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43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dagvaarding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namens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haar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kinderen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een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501004"/>
            <a:ext cx="6645600" cy="9226612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879805" y="510108"/>
            <a:ext cx="3940920" cy="245441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43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civiele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zaak,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doorgaans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rechtspraak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tussen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burgers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of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bedrijven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onderling.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Dat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belang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omdat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Staat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compensatie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ouders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tot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nu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toe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hoofdzakelijk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laat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lopen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via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bestuursrecht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–</a:t>
            </a:r>
            <a:r>
              <a:rPr dirty="0" sz="1300" spc="-15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rechtspraak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voor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geschillen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tussen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overheid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33">
                <a:solidFill>
                  <a:srgbClr val="1f2222"/>
                </a:solidFill>
                <a:latin typeface="OPWVDM+NotoSerif-Regular"/>
                <a:cs typeface="OPWVDM+NotoSerif-Regular"/>
              </a:rPr>
              <a:t>burger.</a:t>
            </a:r>
            <a:r>
              <a:rPr dirty="0" sz="1300" spc="23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Die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hersteloperatie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is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gericht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op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ouders,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niet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op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kinderen.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is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weliswaar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kindregeling,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waarin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kinderen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2.000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tot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10.000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euro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kregen,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maar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die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5">
                <a:solidFill>
                  <a:srgbClr val="1f2222"/>
                </a:solidFill>
                <a:latin typeface="OPWVDM+NotoSerif-Regular"/>
                <a:cs typeface="OPWVDM+NotoSerif-Regular"/>
              </a:rPr>
              <a:t>bedragen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gelden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niet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als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schadevergoeding,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maar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als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gift.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79805" y="3176526"/>
            <a:ext cx="2772991" cy="25244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Rekening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voor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de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Staat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loopt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op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879805" y="3487419"/>
            <a:ext cx="3900924" cy="342991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43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Spiertz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stuurt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erop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aan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schade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kinderen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onafhankelijk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te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laten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vaststellen.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Als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lukt,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9">
                <a:solidFill>
                  <a:srgbClr val="1f2222"/>
                </a:solidFill>
                <a:latin typeface="OPWVDM+NotoSerif-Regular"/>
                <a:cs typeface="OPWVDM+NotoSerif-Regular"/>
              </a:rPr>
              <a:t>komen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daar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waarschijnlijk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5">
                <a:solidFill>
                  <a:srgbClr val="1f2222"/>
                </a:solidFill>
                <a:latin typeface="OPWVDM+NotoSerif-Regular"/>
                <a:cs typeface="OPWVDM+NotoSerif-Regular"/>
              </a:rPr>
              <a:t>bedragen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uit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die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schade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ouders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vele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malen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overstijgen,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doordat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looptijd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geleden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schade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langer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is.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Ook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zijn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veel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meer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kinderen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ouders,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naar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schatting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bijna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80.000.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advocaat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heeft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meerdere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toeslagen-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slachto</a:t>
            </a:r>
            <a:r>
              <a:rPr dirty="0" sz="1300" spc="-14">
                <a:solidFill>
                  <a:srgbClr val="1f2222"/>
                </a:solidFill>
                <a:latin typeface="ETRKCW+NotoSerif-Regular"/>
                <a:cs typeface="ETRKCW+NotoSerif-Regular"/>
              </a:rPr>
              <a:t>!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ers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namens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wiens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kinderen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hij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gaat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procederen.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rekening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voor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Staat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kan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dan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wel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eens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ﬂink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verder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gaan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oplopen;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voor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herstel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ouders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zijn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5">
                <a:solidFill>
                  <a:srgbClr val="1f2222"/>
                </a:solidFill>
                <a:latin typeface="OPWVDM+NotoSerif-Regular"/>
                <a:cs typeface="OPWVDM+NotoSerif-Regular"/>
              </a:rPr>
              <a:t>kosten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tot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nu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toe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ingeschat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op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11,5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miljard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euro,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waarvan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helft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inmiddels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uitgegeven.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501003"/>
            <a:ext cx="6645600" cy="9226614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072873" y="5741503"/>
            <a:ext cx="748445" cy="1571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37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264f99"/>
                </a:solidFill>
                <a:latin typeface="DWDEHI+Roboto-Bold"/>
                <a:cs typeface="DWDEHI+Roboto-Bold"/>
              </a:rPr>
              <a:t>BEKIJK</a:t>
            </a:r>
            <a:r>
              <a:rPr dirty="0" sz="800">
                <a:solidFill>
                  <a:srgbClr val="264f99"/>
                </a:solidFill>
                <a:latin typeface="DWDEHI+Roboto-Bold"/>
                <a:cs typeface="DWDEHI+Roboto-Bold"/>
              </a:rPr>
              <a:t> </a:t>
            </a:r>
            <a:r>
              <a:rPr dirty="0" sz="800">
                <a:solidFill>
                  <a:srgbClr val="264f99"/>
                </a:solidFill>
                <a:latin typeface="DWDEHI+Roboto-Bold"/>
                <a:cs typeface="DWDEHI+Roboto-Bold"/>
              </a:rPr>
              <a:t>OOK: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072873" y="5909961"/>
            <a:ext cx="3454965" cy="9535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Compensatie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gedupeerden</a:t>
            </a:r>
          </a:p>
          <a:p>
            <a:pPr marL="0" marR="0">
              <a:lnSpc>
                <a:spcPts val="1687"/>
              </a:lnSpc>
              <a:spcBef>
                <a:spcPts val="102"/>
              </a:spcBef>
              <a:spcAft>
                <a:spcPts val="0"/>
              </a:spcAft>
            </a:pP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toeslagenschandaal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loopt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vast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en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dreigt</a:t>
            </a:r>
          </a:p>
          <a:p>
            <a:pPr marL="0" marR="0">
              <a:lnSpc>
                <a:spcPts val="1687"/>
              </a:lnSpc>
              <a:spcBef>
                <a:spcPts val="152"/>
              </a:spcBef>
              <a:spcAft>
                <a:spcPts val="0"/>
              </a:spcAft>
            </a:pP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nog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twintig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jaar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te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duren: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’Onuitvoerbare</a:t>
            </a:r>
          </a:p>
          <a:p>
            <a:pPr marL="0" marR="0">
              <a:lnSpc>
                <a:spcPts val="1687"/>
              </a:lnSpc>
              <a:spcBef>
                <a:spcPts val="102"/>
              </a:spcBef>
              <a:spcAft>
                <a:spcPts val="0"/>
              </a:spcAft>
            </a:pPr>
            <a:r>
              <a:rPr dirty="0" sz="1450" spc="-18">
                <a:solidFill>
                  <a:srgbClr val="393d3f"/>
                </a:solidFill>
                <a:latin typeface="LNHUFP+Roboto-Bold"/>
                <a:cs typeface="LNHUFP+Roboto-Bold"/>
              </a:rPr>
              <a:t>kluwen’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879805" y="7094740"/>
            <a:ext cx="3952626" cy="24544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43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Staat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heeft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steeds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betoogd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kinderen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geen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zelfstandig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recht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hebben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om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hun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schade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te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laten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vaststellen;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waren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immers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ouders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aan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wie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kinderopvangtoeslag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uitgekeerd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bij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wie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5">
                <a:solidFill>
                  <a:srgbClr val="1f2222"/>
                </a:solidFill>
                <a:latin typeface="OPWVDM+NotoSerif-Regular"/>
                <a:cs typeface="OPWVDM+NotoSerif-Regular"/>
              </a:rPr>
              <a:t>bedragen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zijn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teruggevorderd.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Spiertz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wijst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erop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zonder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kinderen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geen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kinderopvangtoeslag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zou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zijn.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24">
                <a:solidFill>
                  <a:srgbClr val="1f2222"/>
                </a:solidFill>
                <a:latin typeface="OPWVDM+NotoSerif-Regular"/>
                <a:cs typeface="OPWVDM+NotoSerif-Regular"/>
              </a:rPr>
              <a:t>Volgens</a:t>
            </a:r>
            <a:r>
              <a:rPr dirty="0" sz="1300" spc="1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hem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heeft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Staat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rechtstreeks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onrechtmatig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gehandeld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jegens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kinderen.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6">
                <a:solidFill>
                  <a:srgbClr val="1f2222"/>
                </a:solidFill>
                <a:latin typeface="OPWVDM+NotoSerif-Regular"/>
                <a:cs typeface="OPWVDM+NotoSerif-Regular"/>
              </a:rPr>
              <a:t>„Ouders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mangelen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is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kinderen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mangelen.”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501004"/>
            <a:ext cx="6645600" cy="10009045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879805" y="534544"/>
            <a:ext cx="1639819" cy="25244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202223"/>
                </a:solidFill>
                <a:latin typeface="LNHUFP+Roboto-Bold"/>
                <a:cs typeface="LNHUFP+Roboto-Bold"/>
              </a:rPr>
              <a:t>Ministerie:</a:t>
            </a:r>
            <a:r>
              <a:rPr dirty="0" sz="1450">
                <a:solidFill>
                  <a:srgbClr val="202223"/>
                </a:solidFill>
                <a:latin typeface="LNHUFP+Roboto-Bold"/>
                <a:cs typeface="LNHUFP+Roboto-Bold"/>
              </a:rPr>
              <a:t> </a:t>
            </a:r>
            <a:r>
              <a:rPr dirty="0" sz="1450" spc="-21">
                <a:solidFill>
                  <a:srgbClr val="202223"/>
                </a:solidFill>
                <a:latin typeface="LNHUFP+Roboto-Bold"/>
                <a:cs typeface="LNHUFP+Roboto-Bold"/>
              </a:rPr>
              <a:t>’spijtig'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79805" y="845436"/>
            <a:ext cx="3840119" cy="1722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43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3">
                <a:solidFill>
                  <a:srgbClr val="202223"/>
                </a:solidFill>
                <a:latin typeface="OPWVDM+NotoSerif-Regular"/>
                <a:cs typeface="OPWVDM+NotoSerif-Regular"/>
              </a:rPr>
              <a:t>Het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202223"/>
                </a:solidFill>
                <a:latin typeface="OPWVDM+NotoSerif-Regular"/>
                <a:cs typeface="OPWVDM+NotoSerif-Regular"/>
              </a:rPr>
              <a:t>ministerie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202223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202223"/>
                </a:solidFill>
                <a:latin typeface="OPWVDM+NotoSerif-Regular"/>
                <a:cs typeface="OPWVDM+NotoSerif-Regular"/>
              </a:rPr>
              <a:t>Financiën,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202223"/>
                </a:solidFill>
                <a:latin typeface="OPWVDM+NotoSerif-Regular"/>
                <a:cs typeface="OPWVDM+NotoSerif-Regular"/>
              </a:rPr>
              <a:t>verantwoordelijk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1">
                <a:solidFill>
                  <a:srgbClr val="202223"/>
                </a:solidFill>
                <a:latin typeface="OPWVDM+NotoSerif-Regular"/>
                <a:cs typeface="OPWVDM+NotoSerif-Regular"/>
              </a:rPr>
              <a:t>voor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202223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202223"/>
                </a:solidFill>
                <a:latin typeface="OPWVDM+NotoSerif-Regular"/>
                <a:cs typeface="OPWVDM+NotoSerif-Regular"/>
              </a:rPr>
              <a:t>hersteloperatie,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202223"/>
                </a:solidFill>
                <a:latin typeface="OPWVDM+NotoSerif-Regular"/>
                <a:cs typeface="OPWVDM+NotoSerif-Regular"/>
              </a:rPr>
              <a:t>’vindt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202223"/>
                </a:solidFill>
                <a:latin typeface="OPWVDM+NotoSerif-Regular"/>
                <a:cs typeface="OPWVDM+NotoSerif-Regular"/>
              </a:rPr>
              <a:t>het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spijtig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202223"/>
                </a:solidFill>
                <a:latin typeface="OPWVDM+NotoSerif-Regular"/>
                <a:cs typeface="OPWVDM+NotoSerif-Regular"/>
              </a:rPr>
              <a:t>om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1">
                <a:solidFill>
                  <a:srgbClr val="202223"/>
                </a:solidFill>
                <a:latin typeface="OPWVDM+NotoSerif-Regular"/>
                <a:cs typeface="OPWVDM+NotoSerif-Regular"/>
              </a:rPr>
              <a:t>tegenover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202223"/>
                </a:solidFill>
                <a:latin typeface="OPWVDM+NotoSerif-Regular"/>
                <a:cs typeface="OPWVDM+NotoSerif-Regular"/>
              </a:rPr>
              <a:t>gedupeerden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202223"/>
                </a:solidFill>
                <a:latin typeface="OPWVDM+NotoSerif-Regular"/>
                <a:cs typeface="OPWVDM+NotoSerif-Regular"/>
              </a:rPr>
              <a:t>of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202223"/>
                </a:solidFill>
                <a:latin typeface="OPWVDM+NotoSerif-Regular"/>
                <a:cs typeface="OPWVDM+NotoSerif-Regular"/>
              </a:rPr>
              <a:t>hun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202223"/>
                </a:solidFill>
                <a:latin typeface="OPWVDM+NotoSerif-Regular"/>
                <a:cs typeface="OPWVDM+NotoSerif-Regular"/>
              </a:rPr>
              <a:t>kinderen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in</a:t>
            </a:r>
            <a:r>
              <a:rPr dirty="0" sz="1300" spc="-12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202223"/>
                </a:solidFill>
                <a:latin typeface="OPWVDM+NotoSerif-Regular"/>
                <a:cs typeface="OPWVDM+NotoSerif-Regular"/>
              </a:rPr>
              <a:t>de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202223"/>
                </a:solidFill>
                <a:latin typeface="OPWVDM+NotoSerif-Regular"/>
                <a:cs typeface="OPWVDM+NotoSerif-Regular"/>
              </a:rPr>
              <a:t>rechtszaal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te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staan’,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202223"/>
                </a:solidFill>
                <a:latin typeface="OPWVDM+NotoSerif-Regular"/>
                <a:cs typeface="OPWVDM+NotoSerif-Regular"/>
              </a:rPr>
              <a:t>zo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laat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202223"/>
                </a:solidFill>
                <a:latin typeface="OPWVDM+NotoSerif-Regular"/>
                <a:cs typeface="OPWVDM+NotoSerif-Regular"/>
              </a:rPr>
              <a:t>een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202223"/>
                </a:solidFill>
                <a:latin typeface="OPWVDM+NotoSerif-Regular"/>
                <a:cs typeface="OPWVDM+NotoSerif-Regular"/>
              </a:rPr>
              <a:t>woordvoerder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2">
                <a:solidFill>
                  <a:srgbClr val="202223"/>
                </a:solidFill>
                <a:latin typeface="OPWVDM+NotoSerif-Regular"/>
                <a:cs typeface="OPWVDM+NotoSerif-Regular"/>
              </a:rPr>
              <a:t>weten.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202223"/>
                </a:solidFill>
                <a:latin typeface="OPWVDM+NotoSerif-Regular"/>
                <a:cs typeface="OPWVDM+NotoSerif-Regular"/>
              </a:rPr>
              <a:t>„De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202223"/>
                </a:solidFill>
                <a:latin typeface="OPWVDM+NotoSerif-Regular"/>
                <a:cs typeface="OPWVDM+NotoSerif-Regular"/>
              </a:rPr>
              <a:t>Staat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verschilt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202223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202223"/>
                </a:solidFill>
                <a:latin typeface="OPWVDM+NotoSerif-Regular"/>
                <a:cs typeface="OPWVDM+NotoSerif-Regular"/>
              </a:rPr>
              <a:t>inzicht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202223"/>
                </a:solidFill>
                <a:latin typeface="OPWVDM+NotoSerif-Regular"/>
                <a:cs typeface="OPWVDM+NotoSerif-Regular"/>
              </a:rPr>
              <a:t>over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202223"/>
                </a:solidFill>
                <a:latin typeface="OPWVDM+NotoSerif-Regular"/>
                <a:cs typeface="OPWVDM+NotoSerif-Regular"/>
              </a:rPr>
              <a:t>het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2">
                <a:solidFill>
                  <a:srgbClr val="202223"/>
                </a:solidFill>
                <a:latin typeface="OPWVDM+NotoSerif-Regular"/>
                <a:cs typeface="OPWVDM+NotoSerif-Regular"/>
              </a:rPr>
              <a:t>door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202223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202223"/>
                </a:solidFill>
                <a:latin typeface="OPWVDM+NotoSerif-Regular"/>
                <a:cs typeface="OPWVDM+NotoSerif-Regular"/>
              </a:rPr>
              <a:t>advocaat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202223"/>
                </a:solidFill>
                <a:latin typeface="OPWVDM+NotoSerif-Regular"/>
                <a:cs typeface="OPWVDM+NotoSerif-Regular"/>
              </a:rPr>
              <a:t>en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202223"/>
                </a:solidFill>
                <a:latin typeface="OPWVDM+NotoSerif-Regular"/>
                <a:cs typeface="OPWVDM+NotoSerif-Regular"/>
              </a:rPr>
              <a:t>kinderen</a:t>
            </a:r>
            <a:r>
              <a:rPr dirty="0" sz="1300">
                <a:solidFill>
                  <a:srgbClr val="202223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202223"/>
                </a:solidFill>
                <a:latin typeface="OPWVDM+NotoSerif-Regular"/>
                <a:cs typeface="OPWVDM+NotoSerif-Regular"/>
              </a:rPr>
              <a:t>ingenomen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0">
                <a:solidFill>
                  <a:srgbClr val="202223"/>
                </a:solidFill>
                <a:latin typeface="OPWVDM+NotoSerif-Regular"/>
                <a:cs typeface="OPWVDM+NotoSerif-Regular"/>
              </a:rPr>
              <a:t>standpunt.”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072873" y="2835324"/>
            <a:ext cx="748445" cy="1571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37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264f99"/>
                </a:solidFill>
                <a:latin typeface="DWDEHI+Roboto-Bold"/>
                <a:cs typeface="DWDEHI+Roboto-Bold"/>
              </a:rPr>
              <a:t>BEKIJK</a:t>
            </a:r>
            <a:r>
              <a:rPr dirty="0" sz="800">
                <a:solidFill>
                  <a:srgbClr val="264f99"/>
                </a:solidFill>
                <a:latin typeface="DWDEHI+Roboto-Bold"/>
                <a:cs typeface="DWDEHI+Roboto-Bold"/>
              </a:rPr>
              <a:t> </a:t>
            </a:r>
            <a:r>
              <a:rPr dirty="0" sz="800">
                <a:solidFill>
                  <a:srgbClr val="264f99"/>
                </a:solidFill>
                <a:latin typeface="DWDEHI+Roboto-Bold"/>
                <a:cs typeface="DWDEHI+Roboto-Bold"/>
              </a:rPr>
              <a:t>OOK: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072873" y="3003781"/>
            <a:ext cx="3302903" cy="9535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Margreet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(59)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was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slachtoffer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 </a:t>
            </a:r>
            <a:r>
              <a:rPr dirty="0" sz="1450" spc="-11">
                <a:solidFill>
                  <a:srgbClr val="3a3e3f"/>
                </a:solidFill>
                <a:latin typeface="LNHUFP+Roboto-Bold"/>
                <a:cs typeface="LNHUFP+Roboto-Bold"/>
              </a:rPr>
              <a:t>van</a:t>
            </a:r>
          </a:p>
          <a:p>
            <a:pPr marL="0" marR="0">
              <a:lnSpc>
                <a:spcPts val="1687"/>
              </a:lnSpc>
              <a:spcBef>
                <a:spcPts val="102"/>
              </a:spcBef>
              <a:spcAft>
                <a:spcPts val="0"/>
              </a:spcAft>
            </a:pP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toeslagenaffaire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en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leefde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jaren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in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bos</a:t>
            </a:r>
          </a:p>
          <a:p>
            <a:pPr marL="0" marR="0">
              <a:lnSpc>
                <a:spcPts val="1687"/>
              </a:lnSpc>
              <a:spcBef>
                <a:spcPts val="152"/>
              </a:spcBef>
              <a:spcAft>
                <a:spcPts val="0"/>
              </a:spcAft>
            </a:pPr>
            <a:r>
              <a:rPr dirty="0" sz="1450" spc="-11">
                <a:solidFill>
                  <a:srgbClr val="3a3e3f"/>
                </a:solidFill>
                <a:latin typeface="LNHUFP+Roboto-Bold"/>
                <a:cs typeface="LNHUFP+Roboto-Bold"/>
              </a:rPr>
              <a:t>van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brandnetels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en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bonen: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 </a:t>
            </a:r>
            <a:r>
              <a:rPr dirty="0" sz="1450" spc="-13">
                <a:solidFill>
                  <a:srgbClr val="3a3e3f"/>
                </a:solidFill>
                <a:latin typeface="LNHUFP+Roboto-Bold"/>
                <a:cs typeface="LNHUFP+Roboto-Bold"/>
              </a:rPr>
              <a:t>’Voor</a:t>
            </a:r>
          </a:p>
          <a:p>
            <a:pPr marL="0" marR="0">
              <a:lnSpc>
                <a:spcPts val="1687"/>
              </a:lnSpc>
              <a:spcBef>
                <a:spcPts val="102"/>
              </a:spcBef>
              <a:spcAft>
                <a:spcPts val="0"/>
              </a:spcAft>
            </a:pP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gemeente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bestond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ik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a3e3f"/>
                </a:solidFill>
                <a:latin typeface="LNHUFP+Roboto-Bold"/>
                <a:cs typeface="LNHUFP+Roboto-Bold"/>
              </a:rPr>
              <a:t>niet’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879805" y="4188559"/>
            <a:ext cx="3710539" cy="14789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43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24">
                <a:solidFill>
                  <a:srgbClr val="1f2222"/>
                </a:solidFill>
                <a:latin typeface="OPWVDM+NotoSerif-Regular"/>
                <a:cs typeface="OPWVDM+NotoSerif-Regular"/>
              </a:rPr>
              <a:t>Volgens</a:t>
            </a:r>
            <a:r>
              <a:rPr dirty="0" sz="1300" spc="1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woordvoerder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nog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lang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geen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uitgemaakte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zaak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kinderen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toeslagenouders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gelijk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gaan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krijgen.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24">
                <a:solidFill>
                  <a:srgbClr val="1f2222"/>
                </a:solidFill>
                <a:latin typeface="OPWVDM+NotoSerif-Regular"/>
                <a:cs typeface="OPWVDM+NotoSerif-Regular"/>
              </a:rPr>
              <a:t>Volgens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hem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bewijslast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in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civielrechtelijke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procedures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veel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zwaarder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in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huidige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hersteloperatie.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879805" y="5879476"/>
            <a:ext cx="3434724" cy="465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Stichting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 </a:t>
            </a:r>
            <a:r>
              <a:rPr dirty="0" sz="1450" spc="-11">
                <a:solidFill>
                  <a:srgbClr val="1f2222"/>
                </a:solidFill>
                <a:latin typeface="LNHUFP+Roboto-Bold"/>
                <a:cs typeface="LNHUFP+Roboto-Bold"/>
              </a:rPr>
              <a:t>van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Laurentien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overweegt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kort</a:t>
            </a:r>
          </a:p>
          <a:p>
            <a:pPr marL="0" marR="0"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geding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879805" y="6403759"/>
            <a:ext cx="3943685" cy="269829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43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Over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laatste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willen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meningen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trouwens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nog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wel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eens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verschillen.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Zo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ligt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één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grote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uitvoerders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hersteloperatie,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Stichting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Gelijkwaardig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Herstel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(SGH)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prinses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Laurentien,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nog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steeds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overhoop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5">
                <a:solidFill>
                  <a:srgbClr val="1f2222"/>
                </a:solidFill>
                <a:latin typeface="OPWVDM+NotoSerif-Regular"/>
                <a:cs typeface="OPWVDM+NotoSerif-Regular"/>
              </a:rPr>
              <a:t>met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ministerie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Financiën.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gaat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bijvoorbeeld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om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7">
                <a:solidFill>
                  <a:srgbClr val="1f2222"/>
                </a:solidFill>
                <a:latin typeface="OPWVDM+NotoSerif-Regular"/>
                <a:cs typeface="OPWVDM+NotoSerif-Regular"/>
              </a:rPr>
              <a:t>vraag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8">
                <a:solidFill>
                  <a:srgbClr val="1f2222"/>
                </a:solidFill>
                <a:latin typeface="OPWVDM+NotoSerif-Regular"/>
                <a:cs typeface="OPWVDM+NotoSerif-Regular"/>
              </a:rPr>
              <a:t>welke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gedupeerden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tot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’methode-Laurentien’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worden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toegelaten.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stichting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overweegt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9">
                <a:solidFill>
                  <a:srgbClr val="1f2222"/>
                </a:solidFill>
                <a:latin typeface="OPWVDM+NotoSerif-Regular"/>
                <a:cs typeface="OPWVDM+NotoSerif-Regular"/>
              </a:rPr>
              <a:t>kort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geding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tegen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Staat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aan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te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spannen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om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op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dit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punt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haar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zin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te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krijgen.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2072873" y="9369147"/>
            <a:ext cx="748445" cy="1571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37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264f99"/>
                </a:solidFill>
                <a:latin typeface="DWDEHI+Roboto-Bold"/>
                <a:cs typeface="DWDEHI+Roboto-Bold"/>
              </a:rPr>
              <a:t>BEKIJK</a:t>
            </a:r>
            <a:r>
              <a:rPr dirty="0" sz="800">
                <a:solidFill>
                  <a:srgbClr val="264f99"/>
                </a:solidFill>
                <a:latin typeface="DWDEHI+Roboto-Bold"/>
                <a:cs typeface="DWDEHI+Roboto-Bold"/>
              </a:rPr>
              <a:t> </a:t>
            </a:r>
            <a:r>
              <a:rPr dirty="0" sz="800">
                <a:solidFill>
                  <a:srgbClr val="264f99"/>
                </a:solidFill>
                <a:latin typeface="DWDEHI+Roboto-Bold"/>
                <a:cs typeface="DWDEHI+Roboto-Bold"/>
              </a:rPr>
              <a:t>OOK: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13253"/>
            <a:ext cx="6645600" cy="10667447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072873" y="504060"/>
            <a:ext cx="3422309" cy="7198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 spc="-16">
                <a:solidFill>
                  <a:srgbClr val="393d3f"/>
                </a:solidFill>
                <a:latin typeface="LNHUFP+Roboto-Bold"/>
                <a:cs typeface="LNHUFP+Roboto-Bold"/>
              </a:rPr>
              <a:t>Topambtenaar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Financiën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’moest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 spc="-18">
                <a:solidFill>
                  <a:srgbClr val="393d3f"/>
                </a:solidFill>
                <a:latin typeface="LNHUFP+Roboto-Bold"/>
                <a:cs typeface="LNHUFP+Roboto-Bold"/>
              </a:rPr>
              <a:t>kotsen’</a:t>
            </a:r>
          </a:p>
          <a:p>
            <a:pPr marL="0" marR="0">
              <a:lnSpc>
                <a:spcPts val="1687"/>
              </a:lnSpc>
              <a:spcBef>
                <a:spcPts val="102"/>
              </a:spcBef>
              <a:spcAft>
                <a:spcPts val="0"/>
              </a:spcAft>
            </a:pPr>
            <a:r>
              <a:rPr dirty="0" sz="1450" spc="-11">
                <a:solidFill>
                  <a:srgbClr val="393d3f"/>
                </a:solidFill>
                <a:latin typeface="LNHUFP+Roboto-Bold"/>
                <a:cs typeface="LNHUFP+Roboto-Bold"/>
              </a:rPr>
              <a:t>van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tips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prinses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Laurentien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 spc="-12">
                <a:solidFill>
                  <a:srgbClr val="393d3f"/>
                </a:solidFill>
                <a:latin typeface="LNHUFP+Roboto-Bold"/>
                <a:cs typeface="LNHUFP+Roboto-Bold"/>
              </a:rPr>
              <a:t>rond</a:t>
            </a:r>
          </a:p>
          <a:p>
            <a:pPr marL="0" marR="0">
              <a:lnSpc>
                <a:spcPts val="1687"/>
              </a:lnSpc>
              <a:spcBef>
                <a:spcPts val="152"/>
              </a:spcBef>
              <a:spcAft>
                <a:spcPts val="0"/>
              </a:spcAft>
            </a:pP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compensatie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393d3f"/>
                </a:solidFill>
                <a:latin typeface="LNHUFP+Roboto-Bold"/>
                <a:cs typeface="LNHUFP+Roboto-Bold"/>
              </a:rPr>
              <a:t>toeslagenaffaire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79805" y="1455125"/>
            <a:ext cx="3934904" cy="14789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43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24">
                <a:solidFill>
                  <a:srgbClr val="1f2222"/>
                </a:solidFill>
                <a:latin typeface="OPWVDM+NotoSerif-Regular"/>
                <a:cs typeface="OPWVDM+NotoSerif-Regular"/>
              </a:rPr>
              <a:t>Volgens</a:t>
            </a:r>
            <a:r>
              <a:rPr dirty="0" sz="1300" spc="1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woordvoerder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ministerie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5">
                <a:solidFill>
                  <a:srgbClr val="1f2222"/>
                </a:solidFill>
                <a:latin typeface="OPWVDM+NotoSerif-Regular"/>
                <a:cs typeface="OPWVDM+NotoSerif-Regular"/>
              </a:rPr>
              <a:t>met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SGH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over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dit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onderwerp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’in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gesprek’.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Ook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wil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ministerie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aanpassingen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bestuursstructuur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stichting,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waarin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oprichters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Laurentien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advocaat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Gerd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Atten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nog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steeds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grote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invloed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hebben.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879805" y="3146041"/>
            <a:ext cx="2530854" cy="25244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Massaal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bezwaar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 </a:t>
            </a:r>
            <a:r>
              <a:rPr dirty="0" sz="1450" spc="-11">
                <a:solidFill>
                  <a:srgbClr val="1f2222"/>
                </a:solidFill>
                <a:latin typeface="LNHUFP+Roboto-Bold"/>
                <a:cs typeface="LNHUFP+Roboto-Bold"/>
              </a:rPr>
              <a:t>van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 </a:t>
            </a:r>
            <a:r>
              <a:rPr dirty="0" sz="1450">
                <a:solidFill>
                  <a:srgbClr val="1f2222"/>
                </a:solidFill>
                <a:latin typeface="LNHUFP+Roboto-Bold"/>
                <a:cs typeface="LNHUFP+Roboto-Bold"/>
              </a:rPr>
              <a:t>ouders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879805" y="3456934"/>
            <a:ext cx="3868571" cy="391766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43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Intussen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9">
                <a:solidFill>
                  <a:srgbClr val="1f2222"/>
                </a:solidFill>
                <a:latin typeface="OPWVDM+NotoSerif-Regular"/>
                <a:cs typeface="OPWVDM+NotoSerif-Regular"/>
              </a:rPr>
              <a:t>maken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ouders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in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hersteloperatie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veelvuldig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31">
                <a:solidFill>
                  <a:srgbClr val="1f2222"/>
                </a:solidFill>
                <a:latin typeface="OPWVDM+NotoSerif-Regular"/>
                <a:cs typeface="OPWVDM+NotoSerif-Regular"/>
              </a:rPr>
              <a:t>bezwaar.</a:t>
            </a:r>
            <a:r>
              <a:rPr dirty="0" sz="1300" spc="21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zijn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al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ruim</a:t>
            </a: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15.000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bezwaren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ingediend,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vaak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al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tegen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5">
                <a:solidFill>
                  <a:srgbClr val="1f2222"/>
                </a:solidFill>
                <a:latin typeface="OPWVDM+NotoSerif-Regular"/>
                <a:cs typeface="OPWVDM+NotoSerif-Regular"/>
              </a:rPr>
              <a:t>uitkomst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eerste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toets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over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7">
                <a:solidFill>
                  <a:srgbClr val="1f2222"/>
                </a:solidFill>
                <a:latin typeface="OPWVDM+NotoSerif-Regular"/>
                <a:cs typeface="OPWVDM+NotoSerif-Regular"/>
              </a:rPr>
              <a:t>vraag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of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ze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al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dan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niet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gedupeerd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zijn.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Omdat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Uitvoeringsorganisatie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Herstel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8">
                <a:solidFill>
                  <a:srgbClr val="1f2222"/>
                </a:solidFill>
                <a:latin typeface="OPWVDM+NotoSerif-Regular"/>
                <a:cs typeface="OPWVDM+NotoSerif-Regular"/>
              </a:rPr>
              <a:t>Toeslagen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(UHT)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zelden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lukt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binnen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twaalf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9">
                <a:solidFill>
                  <a:srgbClr val="1f2222"/>
                </a:solidFill>
                <a:latin typeface="OPWVDM+NotoSerif-Regular"/>
                <a:cs typeface="OPWVDM+NotoSerif-Regular"/>
              </a:rPr>
              <a:t>weken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besluit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te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nemen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over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31">
                <a:solidFill>
                  <a:srgbClr val="1f2222"/>
                </a:solidFill>
                <a:latin typeface="OPWVDM+NotoSerif-Regular"/>
                <a:cs typeface="OPWVDM+NotoSerif-Regular"/>
              </a:rPr>
              <a:t>bezwaar,</a:t>
            </a:r>
            <a:r>
              <a:rPr dirty="0" sz="1300" spc="21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stellen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advocaten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ouders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5">
                <a:solidFill>
                  <a:srgbClr val="1f2222"/>
                </a:solidFill>
                <a:latin typeface="OPWVDM+NotoSerif-Regular"/>
                <a:cs typeface="OPWVDM+NotoSerif-Regular"/>
              </a:rPr>
              <a:t>UHT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bijna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standaard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in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gebreke.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Als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na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twee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9">
                <a:solidFill>
                  <a:srgbClr val="1f2222"/>
                </a:solidFill>
                <a:latin typeface="OPWVDM+NotoSerif-Regular"/>
                <a:cs typeface="OPWVDM+NotoSerif-Regular"/>
              </a:rPr>
              <a:t>weken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nog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geen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besluit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is,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krijgt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4">
                <a:solidFill>
                  <a:srgbClr val="1f2222"/>
                </a:solidFill>
                <a:latin typeface="OPWVDM+NotoSerif-Regular"/>
                <a:cs typeface="OPWVDM+NotoSerif-Regular"/>
              </a:rPr>
              <a:t>bezwaarmaker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5">
                <a:solidFill>
                  <a:srgbClr val="1f2222"/>
                </a:solidFill>
                <a:latin typeface="OPWVDM+NotoSerif-Regular"/>
                <a:cs typeface="OPWVDM+NotoSerif-Regular"/>
              </a:rPr>
              <a:t>bedragen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23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tot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100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euro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per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dag.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Uiteindelijk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kan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opleggen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een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dwangsom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15.000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euro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opleveren,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ook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voor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wie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geen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gedupeerde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blijkt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te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zijn.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is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zelfs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zo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dat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niet-gedupeerden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via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het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meermaals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opleggen</a:t>
            </a:r>
          </a:p>
          <a:p>
            <a:pPr marL="0" marR="0">
              <a:lnSpc>
                <a:spcPts val="1743"/>
              </a:lnSpc>
              <a:spcBef>
                <a:spcPts val="176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dwangsommen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3">
                <a:solidFill>
                  <a:srgbClr val="1f2222"/>
                </a:solidFill>
                <a:latin typeface="OPWVDM+NotoSerif-Regular"/>
                <a:cs typeface="OPWVDM+NotoSerif-Regular"/>
              </a:rPr>
              <a:t>meer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geld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kunnen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879805" y="7358937"/>
            <a:ext cx="3492352" cy="5034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43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binnenhalen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ouders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die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daadwerkelijk</a:t>
            </a:r>
          </a:p>
          <a:p>
            <a:pPr marL="0" marR="0">
              <a:lnSpc>
                <a:spcPts val="1743"/>
              </a:lnSpc>
              <a:spcBef>
                <a:spcPts val="226"/>
              </a:spcBef>
              <a:spcAft>
                <a:spcPts val="0"/>
              </a:spcAft>
            </a:pP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slachto</a:t>
            </a:r>
            <a:r>
              <a:rPr dirty="0" sz="1300" spc="-14">
                <a:solidFill>
                  <a:srgbClr val="1f2222"/>
                </a:solidFill>
                <a:latin typeface="ETRKCW+NotoSerif-Regular"/>
                <a:cs typeface="ETRKCW+NotoSerif-Regular"/>
              </a:rPr>
              <a:t>!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ers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zijn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1">
                <a:solidFill>
                  <a:srgbClr val="1f2222"/>
                </a:solidFill>
                <a:latin typeface="OPWVDM+NotoSerif-Regular"/>
                <a:cs typeface="OPWVDM+NotoSerif-Regular"/>
              </a:rPr>
              <a:t>van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2">
                <a:solidFill>
                  <a:srgbClr val="1f2222"/>
                </a:solidFill>
                <a:latin typeface="OPWVDM+NotoSerif-Regular"/>
                <a:cs typeface="OPWVDM+NotoSerif-Regular"/>
              </a:rPr>
              <a:t>de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 </a:t>
            </a:r>
            <a:r>
              <a:rPr dirty="0" sz="1300" spc="-10">
                <a:solidFill>
                  <a:srgbClr val="1f2222"/>
                </a:solidFill>
                <a:latin typeface="OPWVDM+NotoSerif-Regular"/>
                <a:cs typeface="OPWVDM+NotoSerif-Regular"/>
              </a:rPr>
              <a:t>toeslagena</a:t>
            </a:r>
            <a:r>
              <a:rPr dirty="0" sz="1300" spc="-14">
                <a:solidFill>
                  <a:srgbClr val="1f2222"/>
                </a:solidFill>
                <a:latin typeface="ETRKCW+NotoSerif-Regular"/>
                <a:cs typeface="ETRKCW+NotoSerif-Regular"/>
              </a:rPr>
              <a:t>!</a:t>
            </a:r>
            <a:r>
              <a:rPr dirty="0" sz="1300">
                <a:solidFill>
                  <a:srgbClr val="1f2222"/>
                </a:solidFill>
                <a:latin typeface="OPWVDM+NotoSerif-Regular"/>
                <a:cs typeface="OPWVDM+NotoSerif-Regular"/>
              </a:rPr>
              <a:t>aire.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879805" y="8112062"/>
            <a:ext cx="838733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2">
                <a:solidFill>
                  <a:srgbClr val="393d3f"/>
                </a:solidFill>
                <a:latin typeface="MTKJOE+Roboto-Bold"/>
                <a:cs typeface="MTKJOE+Roboto-Bold"/>
              </a:rPr>
              <a:t>VOOR</a:t>
            </a:r>
            <a:r>
              <a:rPr dirty="0" sz="1100">
                <a:solidFill>
                  <a:srgbClr val="393d3f"/>
                </a:solidFill>
                <a:latin typeface="MTKJOE+Roboto-Bold"/>
                <a:cs typeface="MTKJOE+Roboto-Bold"/>
              </a:rPr>
              <a:t> </a:t>
            </a:r>
            <a:r>
              <a:rPr dirty="0" sz="1100" spc="13">
                <a:solidFill>
                  <a:srgbClr val="393d3f"/>
                </a:solidFill>
                <a:latin typeface="MTKJOE+Roboto-Bold"/>
                <a:cs typeface="MTKJOE+Roboto-Bold"/>
              </a:rPr>
              <a:t>JOU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241442" y="8502768"/>
            <a:ext cx="957625" cy="16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3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-11">
                <a:solidFill>
                  <a:srgbClr val="74797a"/>
                </a:solidFill>
                <a:latin typeface="DNUCCB+Roboto-Bold"/>
                <a:cs typeface="DNUCCB+Roboto-Bold"/>
              </a:rPr>
              <a:t>27</a:t>
            </a:r>
            <a:r>
              <a:rPr dirty="0" sz="900">
                <a:solidFill>
                  <a:srgbClr val="74797a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4">
                <a:solidFill>
                  <a:srgbClr val="74797a"/>
                </a:solidFill>
                <a:latin typeface="DNUCCB+Roboto-Bold"/>
                <a:cs typeface="DNUCCB+Roboto-Bold"/>
              </a:rPr>
              <a:t>mei</a:t>
            </a:r>
            <a:r>
              <a:rPr dirty="0" sz="900" spc="503">
                <a:solidFill>
                  <a:srgbClr val="74797a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1">
                <a:solidFill>
                  <a:srgbClr val="74797a"/>
                </a:solidFill>
                <a:latin typeface="DNUCCB+Roboto-Bold"/>
                <a:cs typeface="DNUCCB+Roboto-Bold"/>
              </a:rPr>
              <a:t>Sterren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241442" y="8682573"/>
            <a:ext cx="2383445" cy="80783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7">
                <a:solidFill>
                  <a:srgbClr val="393d3f"/>
                </a:solidFill>
                <a:latin typeface="GMEOGJ+Roboto-Black"/>
                <a:cs typeface="GMEOGJ+Roboto-Black"/>
              </a:rPr>
              <a:t>Freek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Rikkerink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(32)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5">
                <a:solidFill>
                  <a:srgbClr val="393d3f"/>
                </a:solidFill>
                <a:latin typeface="GMEOGJ+Roboto-Black"/>
                <a:cs typeface="GMEOGJ+Roboto-Black"/>
              </a:rPr>
              <a:t>van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zangduo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Suzan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en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7">
                <a:solidFill>
                  <a:srgbClr val="393d3f"/>
                </a:solidFill>
                <a:latin typeface="GMEOGJ+Roboto-Black"/>
                <a:cs typeface="GMEOGJ+Roboto-Black"/>
              </a:rPr>
              <a:t>Freek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heeft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uitgezaaide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longkanker: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’Geen</a:t>
            </a:r>
          </a:p>
          <a:p>
            <a:pPr marL="0" marR="0">
              <a:lnSpc>
                <a:spcPts val="1500"/>
              </a:lnSpc>
              <a:spcBef>
                <a:spcPts val="70"/>
              </a:spcBef>
              <a:spcAft>
                <a:spcPts val="0"/>
              </a:spcAft>
            </a:pP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kans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op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genezing’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470519"/>
            <a:ext cx="6645600" cy="10210181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241442" y="607306"/>
            <a:ext cx="957625" cy="16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3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-11">
                <a:solidFill>
                  <a:srgbClr val="73797a"/>
                </a:solidFill>
                <a:latin typeface="DNUCCB+Roboto-Bold"/>
                <a:cs typeface="DNUCCB+Roboto-Bold"/>
              </a:rPr>
              <a:t>27</a:t>
            </a:r>
            <a:r>
              <a:rPr dirty="0" sz="900">
                <a:solidFill>
                  <a:srgbClr val="73797a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4">
                <a:solidFill>
                  <a:srgbClr val="73797a"/>
                </a:solidFill>
                <a:latin typeface="DNUCCB+Roboto-Bold"/>
                <a:cs typeface="DNUCCB+Roboto-Bold"/>
              </a:rPr>
              <a:t>mei</a:t>
            </a:r>
            <a:r>
              <a:rPr dirty="0" sz="900" spc="503">
                <a:solidFill>
                  <a:srgbClr val="73797a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1">
                <a:solidFill>
                  <a:srgbClr val="73797a"/>
                </a:solidFill>
                <a:latin typeface="DNUCCB+Roboto-Bold"/>
                <a:cs typeface="DNUCCB+Roboto-Bold"/>
              </a:rPr>
              <a:t>Sterren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241442" y="787113"/>
            <a:ext cx="2236274" cy="8078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Martijn</a:t>
            </a:r>
            <a:r>
              <a:rPr dirty="0" sz="1300" spc="-13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4">
                <a:solidFill>
                  <a:srgbClr val="393d3f"/>
                </a:solidFill>
                <a:latin typeface="GMEOGJ+Roboto-Black"/>
                <a:cs typeface="GMEOGJ+Roboto-Black"/>
              </a:rPr>
              <a:t>Krabbé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geeft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update</a:t>
            </a:r>
          </a:p>
          <a:p>
            <a:pPr marL="0" marR="0">
              <a:lnSpc>
                <a:spcPts val="1500"/>
              </a:lnSpc>
              <a:spcBef>
                <a:spcPts val="19"/>
              </a:spcBef>
              <a:spcAft>
                <a:spcPts val="0"/>
              </a:spcAft>
            </a:pPr>
            <a:r>
              <a:rPr dirty="0" sz="1300" spc="-16">
                <a:solidFill>
                  <a:srgbClr val="393d3f"/>
                </a:solidFill>
                <a:latin typeface="GMEOGJ+Roboto-Black"/>
                <a:cs typeface="GMEOGJ+Roboto-Black"/>
              </a:rPr>
              <a:t>over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gezondheidstoestand: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’Reis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naar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India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en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Sri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Lanka</a:t>
            </a:r>
          </a:p>
          <a:p>
            <a:pPr marL="0" marR="0">
              <a:lnSpc>
                <a:spcPts val="1500"/>
              </a:lnSpc>
              <a:spcBef>
                <a:spcPts val="70"/>
              </a:spcBef>
              <a:spcAft>
                <a:spcPts val="0"/>
              </a:spcAft>
            </a:pP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ging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niet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door’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241442" y="1938460"/>
            <a:ext cx="729990" cy="16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3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-11">
                <a:solidFill>
                  <a:srgbClr val="73797a"/>
                </a:solidFill>
                <a:latin typeface="DNUCCB+Roboto-Bold"/>
                <a:cs typeface="DNUCCB+Roboto-Bold"/>
              </a:rPr>
              <a:t>27</a:t>
            </a:r>
            <a:r>
              <a:rPr dirty="0" sz="900">
                <a:solidFill>
                  <a:srgbClr val="73797a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4">
                <a:solidFill>
                  <a:srgbClr val="73797a"/>
                </a:solidFill>
                <a:latin typeface="DNUCCB+Roboto-Bold"/>
                <a:cs typeface="DNUCCB+Roboto-Bold"/>
              </a:rPr>
              <a:t>mei</a:t>
            </a:r>
            <a:r>
              <a:rPr dirty="0" sz="900" spc="503">
                <a:solidFill>
                  <a:srgbClr val="73797a"/>
                </a:solidFill>
                <a:latin typeface="DNUCCB+Roboto-Bold"/>
                <a:cs typeface="DNUCCB+Roboto-Bold"/>
              </a:rPr>
              <a:t> </a:t>
            </a:r>
            <a:r>
              <a:rPr dirty="0" sz="900">
                <a:solidFill>
                  <a:srgbClr val="73797a"/>
                </a:solidFill>
                <a:latin typeface="DNUCCB+Roboto-Bold"/>
                <a:cs typeface="DNUCCB+Roboto-Bold"/>
              </a:rPr>
              <a:t>TV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241442" y="2118264"/>
            <a:ext cx="2469099" cy="61476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Jack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5">
                <a:solidFill>
                  <a:srgbClr val="393d3f"/>
                </a:solidFill>
                <a:latin typeface="GMEOGJ+Roboto-Black"/>
                <a:cs typeface="GMEOGJ+Roboto-Black"/>
              </a:rPr>
              <a:t>van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Gelder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(74)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6">
                <a:solidFill>
                  <a:srgbClr val="393d3f"/>
                </a:solidFill>
                <a:latin typeface="GMEOGJ+Roboto-Black"/>
                <a:cs typeface="GMEOGJ+Roboto-Black"/>
              </a:rPr>
              <a:t>over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afwezigheid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in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3">
                <a:solidFill>
                  <a:srgbClr val="393d3f"/>
                </a:solidFill>
                <a:latin typeface="GMEOGJ+Roboto-Black"/>
                <a:cs typeface="GMEOGJ+Roboto-Black"/>
              </a:rPr>
              <a:t>De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3">
                <a:solidFill>
                  <a:srgbClr val="393d3f"/>
                </a:solidFill>
                <a:latin typeface="GMEOGJ+Roboto-Black"/>
                <a:cs typeface="GMEOGJ+Roboto-Black"/>
              </a:rPr>
              <a:t>oranjezomer: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’Gebeld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door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de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5">
                <a:solidFill>
                  <a:srgbClr val="393d3f"/>
                </a:solidFill>
                <a:latin typeface="GMEOGJ+Roboto-Black"/>
                <a:cs typeface="GMEOGJ+Roboto-Black"/>
              </a:rPr>
              <a:t>redactie’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241442" y="3076543"/>
            <a:ext cx="923771" cy="16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3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-11">
                <a:solidFill>
                  <a:srgbClr val="73797a"/>
                </a:solidFill>
                <a:latin typeface="DNUCCB+Roboto-Bold"/>
                <a:cs typeface="DNUCCB+Roboto-Bold"/>
              </a:rPr>
              <a:t>27</a:t>
            </a:r>
            <a:r>
              <a:rPr dirty="0" sz="900">
                <a:solidFill>
                  <a:srgbClr val="73797a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4">
                <a:solidFill>
                  <a:srgbClr val="73797a"/>
                </a:solidFill>
                <a:latin typeface="DNUCCB+Roboto-Bold"/>
                <a:cs typeface="DNUCCB+Roboto-Bold"/>
              </a:rPr>
              <a:t>mei</a:t>
            </a:r>
            <a:r>
              <a:rPr dirty="0" sz="900" spc="503">
                <a:solidFill>
                  <a:srgbClr val="73797a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8">
                <a:solidFill>
                  <a:srgbClr val="73797a"/>
                </a:solidFill>
                <a:latin typeface="DNUCCB+Roboto-Bold"/>
                <a:cs typeface="DNUCCB+Roboto-Bold"/>
              </a:rPr>
              <a:t>Tennis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241442" y="3256350"/>
            <a:ext cx="2202488" cy="8078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2">
                <a:solidFill>
                  <a:srgbClr val="393d3f"/>
                </a:solidFill>
                <a:latin typeface="GMEOGJ+Roboto-Black"/>
                <a:cs typeface="GMEOGJ+Roboto-Black"/>
              </a:rPr>
              <a:t>Richard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Krajicek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(53)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4">
                <a:solidFill>
                  <a:srgbClr val="393d3f"/>
                </a:solidFill>
                <a:latin typeface="GMEOGJ+Roboto-Black"/>
                <a:cs typeface="GMEOGJ+Roboto-Black"/>
              </a:rPr>
              <a:t>met</a:t>
            </a:r>
          </a:p>
          <a:p>
            <a:pPr marL="0" marR="0">
              <a:lnSpc>
                <a:spcPts val="1500"/>
              </a:lnSpc>
              <a:spcBef>
                <a:spcPts val="19"/>
              </a:spcBef>
              <a:spcAft>
                <a:spcPts val="0"/>
              </a:spcAft>
            </a:pP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succes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3">
                <a:solidFill>
                  <a:srgbClr val="393d3f"/>
                </a:solidFill>
                <a:latin typeface="GMEOGJ+Roboto-Black"/>
                <a:cs typeface="GMEOGJ+Roboto-Black"/>
              </a:rPr>
              <a:t>geopereerd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aan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zijn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hart: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21">
                <a:solidFill>
                  <a:srgbClr val="393d3f"/>
                </a:solidFill>
                <a:latin typeface="GMEOGJ+Roboto-Black"/>
                <a:cs typeface="GMEOGJ+Roboto-Black"/>
              </a:rPr>
              <a:t>’We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richten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ons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op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zijn</a:t>
            </a:r>
          </a:p>
          <a:p>
            <a:pPr marL="0" marR="0">
              <a:lnSpc>
                <a:spcPts val="1500"/>
              </a:lnSpc>
              <a:spcBef>
                <a:spcPts val="70"/>
              </a:spcBef>
              <a:spcAft>
                <a:spcPts val="0"/>
              </a:spcAft>
            </a:pP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herstel’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444672" y="4411085"/>
            <a:ext cx="956245" cy="16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3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-11">
                <a:solidFill>
                  <a:srgbClr val="73797a"/>
                </a:solidFill>
                <a:latin typeface="DNUCCB+Roboto-Bold"/>
                <a:cs typeface="DNUCCB+Roboto-Bold"/>
              </a:rPr>
              <a:t>27</a:t>
            </a:r>
            <a:r>
              <a:rPr dirty="0" sz="900">
                <a:solidFill>
                  <a:srgbClr val="73797a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4">
                <a:solidFill>
                  <a:srgbClr val="73797a"/>
                </a:solidFill>
                <a:latin typeface="DNUCCB+Roboto-Bold"/>
                <a:cs typeface="DNUCCB+Roboto-Bold"/>
              </a:rPr>
              <a:t>mei</a:t>
            </a:r>
            <a:r>
              <a:rPr dirty="0" sz="900" spc="503">
                <a:solidFill>
                  <a:srgbClr val="73797a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0">
                <a:solidFill>
                  <a:srgbClr val="73797a"/>
                </a:solidFill>
                <a:latin typeface="DNUCCB+Roboto-Bold"/>
                <a:cs typeface="DNUCCB+Roboto-Bold"/>
              </a:rPr>
              <a:t>Cultuur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241442" y="4597663"/>
            <a:ext cx="2360960" cy="10008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4">
                <a:solidFill>
                  <a:srgbClr val="393d3f"/>
                </a:solidFill>
                <a:latin typeface="GMEOGJ+Roboto-Black"/>
                <a:cs typeface="GMEOGJ+Roboto-Black"/>
              </a:rPr>
              <a:t>Zondag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3">
                <a:solidFill>
                  <a:srgbClr val="393d3f"/>
                </a:solidFill>
                <a:latin typeface="GMEOGJ+Roboto-Black"/>
                <a:cs typeface="GMEOGJ+Roboto-Black"/>
              </a:rPr>
              <a:t>stonden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9">
                <a:solidFill>
                  <a:srgbClr val="393d3f"/>
                </a:solidFill>
                <a:latin typeface="GMEOGJ+Roboto-Black"/>
                <a:cs typeface="GMEOGJ+Roboto-Black"/>
              </a:rPr>
              <a:t>ze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nog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in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een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uitverkochte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Ziggo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3">
                <a:solidFill>
                  <a:srgbClr val="393d3f"/>
                </a:solidFill>
                <a:latin typeface="GMEOGJ+Roboto-Black"/>
                <a:cs typeface="GMEOGJ+Roboto-Black"/>
              </a:rPr>
              <a:t>Dome,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2">
                <a:solidFill>
                  <a:srgbClr val="393d3f"/>
                </a:solidFill>
                <a:latin typeface="GMEOGJ+Roboto-Black"/>
                <a:cs typeface="GMEOGJ+Roboto-Black"/>
              </a:rPr>
              <a:t>nu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staat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3">
                <a:solidFill>
                  <a:srgbClr val="393d3f"/>
                </a:solidFill>
                <a:latin typeface="GMEOGJ+Roboto-Black"/>
                <a:cs typeface="GMEOGJ+Roboto-Black"/>
              </a:rPr>
              <a:t>leven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5">
                <a:solidFill>
                  <a:srgbClr val="393d3f"/>
                </a:solidFill>
                <a:latin typeface="GMEOGJ+Roboto-Black"/>
                <a:cs typeface="GMEOGJ+Roboto-Black"/>
              </a:rPr>
              <a:t>van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7">
                <a:solidFill>
                  <a:srgbClr val="393d3f"/>
                </a:solidFill>
                <a:latin typeface="GMEOGJ+Roboto-Black"/>
                <a:cs typeface="GMEOGJ+Roboto-Black"/>
              </a:rPr>
              <a:t>Freek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en</a:t>
            </a:r>
          </a:p>
          <a:p>
            <a:pPr marL="0" marR="0">
              <a:lnSpc>
                <a:spcPts val="1500"/>
              </a:lnSpc>
              <a:spcBef>
                <a:spcPts val="70"/>
              </a:spcBef>
              <a:spcAft>
                <a:spcPts val="0"/>
              </a:spcAft>
            </a:pPr>
            <a:r>
              <a:rPr dirty="0" sz="1300" spc="-13">
                <a:solidFill>
                  <a:srgbClr val="393d3f"/>
                </a:solidFill>
                <a:latin typeface="GMEOGJ+Roboto-Black"/>
                <a:cs typeface="GMEOGJ+Roboto-Black"/>
              </a:rPr>
              <a:t>zwangere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Suzan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op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zijn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kop: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 spc="-21">
                <a:solidFill>
                  <a:srgbClr val="393d3f"/>
                </a:solidFill>
                <a:latin typeface="GMEOGJ+Roboto-Black"/>
                <a:cs typeface="GMEOGJ+Roboto-Black"/>
              </a:rPr>
              <a:t>’We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zijn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altijd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2">
                <a:solidFill>
                  <a:srgbClr val="393d3f"/>
                </a:solidFill>
                <a:latin typeface="GMEOGJ+Roboto-Black"/>
                <a:cs typeface="GMEOGJ+Roboto-Black"/>
              </a:rPr>
              <a:t>samen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geweest’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001743" y="6001414"/>
            <a:ext cx="1287868" cy="25244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393d3f"/>
                </a:solidFill>
                <a:latin typeface="MELBEM+Roboto-Black"/>
                <a:cs typeface="MELBEM+Roboto-Black"/>
              </a:rPr>
              <a:t>Lunch</a:t>
            </a:r>
            <a:r>
              <a:rPr dirty="0" sz="1450">
                <a:solidFill>
                  <a:srgbClr val="393d3f"/>
                </a:solidFill>
                <a:latin typeface="MELBEM+Roboto-Black"/>
                <a:cs typeface="MELBEM+Roboto-Black"/>
              </a:rPr>
              <a:t> </a:t>
            </a:r>
            <a:r>
              <a:rPr dirty="0" sz="1450">
                <a:solidFill>
                  <a:srgbClr val="393d3f"/>
                </a:solidFill>
                <a:latin typeface="MELBEM+Roboto-Black"/>
                <a:cs typeface="MELBEM+Roboto-Black"/>
              </a:rPr>
              <a:t>Update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2001743" y="6374451"/>
            <a:ext cx="2988100" cy="3673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Dagelijks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tijdens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1">
                <a:solidFill>
                  <a:srgbClr val="393d3f"/>
                </a:solidFill>
                <a:latin typeface="EUQDJD+Roboto-Regular"/>
                <a:cs typeface="EUQDJD+Roboto-Regular"/>
              </a:rPr>
              <a:t>de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lunch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0">
                <a:solidFill>
                  <a:srgbClr val="393d3f"/>
                </a:solidFill>
                <a:latin typeface="EUQDJD+Roboto-Regular"/>
                <a:cs typeface="EUQDJD+Roboto-Regular"/>
              </a:rPr>
              <a:t>een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0">
                <a:solidFill>
                  <a:srgbClr val="393d3f"/>
                </a:solidFill>
                <a:latin typeface="EUQDJD+Roboto-Regular"/>
                <a:cs typeface="EUQDJD+Roboto-Regular"/>
              </a:rPr>
              <a:t>update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van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1">
                <a:solidFill>
                  <a:srgbClr val="393d3f"/>
                </a:solidFill>
                <a:latin typeface="EUQDJD+Roboto-Regular"/>
                <a:cs typeface="EUQDJD+Roboto-Regular"/>
              </a:rPr>
              <a:t>het</a:t>
            </a:r>
          </a:p>
          <a:p>
            <a:pPr marL="0" marR="0">
              <a:lnSpc>
                <a:spcPts val="128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belangrijkste</a:t>
            </a:r>
            <a:r>
              <a:rPr dirty="0" sz="110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1100" spc="10">
                <a:solidFill>
                  <a:srgbClr val="393d3f"/>
                </a:solidFill>
                <a:latin typeface="EUQDJD+Roboto-Regular"/>
                <a:cs typeface="EUQDJD+Roboto-Regular"/>
              </a:rPr>
              <a:t>nieuws.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2418363" y="6990911"/>
            <a:ext cx="1489807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d1d5d7"/>
                </a:solidFill>
                <a:latin typeface="EUQDJD+Roboto-Regular"/>
                <a:cs typeface="EUQDJD+Roboto-Regular"/>
              </a:rPr>
              <a:t>Typ</a:t>
            </a:r>
            <a:r>
              <a:rPr dirty="0" sz="1100" spc="26">
                <a:solidFill>
                  <a:srgbClr val="d1d5d7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d1d5d7"/>
                </a:solidFill>
                <a:latin typeface="EUQDJD+Roboto-Regular"/>
                <a:cs typeface="EUQDJD+Roboto-Regular"/>
              </a:rPr>
              <a:t>jouw</a:t>
            </a:r>
            <a:r>
              <a:rPr dirty="0" sz="1100" spc="11">
                <a:solidFill>
                  <a:srgbClr val="d1d5d7"/>
                </a:solidFill>
                <a:latin typeface="EUQDJD+Roboto-Regular"/>
                <a:cs typeface="EUQDJD+Roboto-Regular"/>
              </a:rPr>
              <a:t> </a:t>
            </a:r>
            <a:r>
              <a:rPr dirty="0" sz="1100">
                <a:solidFill>
                  <a:srgbClr val="d1d5d7"/>
                </a:solidFill>
                <a:latin typeface="EUQDJD+Roboto-Regular"/>
                <a:cs typeface="EUQDJD+Roboto-Regular"/>
              </a:rPr>
              <a:t>e-mailadres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4677890" y="7013155"/>
            <a:ext cx="755479" cy="1809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2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fffefe"/>
                </a:solidFill>
                <a:latin typeface="KATOKO+Roboto-Bold"/>
                <a:cs typeface="KATOKO+Roboto-Bold"/>
              </a:rPr>
              <a:t>Inschrijven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4063508" y="7419614"/>
            <a:ext cx="1647116" cy="1809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2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73797a"/>
                </a:solidFill>
                <a:latin typeface="EUQDJD+Roboto-Regular"/>
                <a:cs typeface="EUQDJD+Roboto-Regular"/>
              </a:rPr>
              <a:t>Lees</a:t>
            </a:r>
            <a:r>
              <a:rPr dirty="0" sz="95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264f99"/>
                </a:solidFill>
                <a:latin typeface="EUQDJD+Roboto-Regular"/>
                <a:cs typeface="EUQDJD+Roboto-Regular"/>
              </a:rPr>
              <a:t>hier</a:t>
            </a:r>
            <a:r>
              <a:rPr dirty="0" sz="950">
                <a:solidFill>
                  <a:srgbClr val="264f99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73797a"/>
                </a:solidFill>
                <a:latin typeface="EUQDJD+Roboto-Regular"/>
                <a:cs typeface="EUQDJD+Roboto-Regular"/>
              </a:rPr>
              <a:t>ons</a:t>
            </a:r>
            <a:r>
              <a:rPr dirty="0" sz="950">
                <a:solidFill>
                  <a:srgbClr val="73797a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73797a"/>
                </a:solidFill>
                <a:latin typeface="EUQDJD+Roboto-Regular"/>
                <a:cs typeface="EUQDJD+Roboto-Regular"/>
              </a:rPr>
              <a:t>privacybeleid.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1879805" y="8364631"/>
            <a:ext cx="1938039" cy="1809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2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11">
                <a:solidFill>
                  <a:srgbClr val="1f2222"/>
                </a:solidFill>
                <a:latin typeface="UMQAGO+Roboto-Black"/>
                <a:cs typeface="UMQAGO+Roboto-Black"/>
              </a:rPr>
              <a:t>HET</a:t>
            </a:r>
            <a:r>
              <a:rPr dirty="0" sz="950" spc="-30">
                <a:solidFill>
                  <a:srgbClr val="1f2222"/>
                </a:solidFill>
                <a:latin typeface="UMQAGO+Roboto-Black"/>
                <a:cs typeface="UMQAGO+Roboto-Black"/>
              </a:rPr>
              <a:t> </a:t>
            </a:r>
            <a:r>
              <a:rPr dirty="0" sz="950">
                <a:solidFill>
                  <a:srgbClr val="1f2222"/>
                </a:solidFill>
                <a:latin typeface="UMQAGO+Roboto-Black"/>
                <a:cs typeface="UMQAGO+Roboto-Black"/>
              </a:rPr>
              <a:t>BESTE</a:t>
            </a:r>
            <a:r>
              <a:rPr dirty="0" sz="950">
                <a:solidFill>
                  <a:srgbClr val="1f2222"/>
                </a:solidFill>
                <a:latin typeface="UMQAGO+Roboto-Black"/>
                <a:cs typeface="UMQAGO+Roboto-Black"/>
              </a:rPr>
              <a:t> </a:t>
            </a:r>
            <a:r>
              <a:rPr dirty="0" sz="950" spc="-11">
                <a:solidFill>
                  <a:srgbClr val="1f2222"/>
                </a:solidFill>
                <a:latin typeface="UMQAGO+Roboto-Black"/>
                <a:cs typeface="UMQAGO+Roboto-Black"/>
              </a:rPr>
              <a:t>VAN</a:t>
            </a:r>
            <a:r>
              <a:rPr dirty="0" sz="950" spc="20">
                <a:solidFill>
                  <a:srgbClr val="1f2222"/>
                </a:solidFill>
                <a:latin typeface="UMQAGO+Roboto-Black"/>
                <a:cs typeface="UMQAGO+Roboto-Black"/>
              </a:rPr>
              <a:t> </a:t>
            </a:r>
            <a:r>
              <a:rPr dirty="0" sz="950">
                <a:solidFill>
                  <a:srgbClr val="1f2222"/>
                </a:solidFill>
                <a:latin typeface="UMQAGO+Roboto-Black"/>
                <a:cs typeface="UMQAGO+Roboto-Black"/>
              </a:rPr>
              <a:t>DE</a:t>
            </a:r>
            <a:r>
              <a:rPr dirty="0" sz="950">
                <a:solidFill>
                  <a:srgbClr val="1f2222"/>
                </a:solidFill>
                <a:latin typeface="UMQAGO+Roboto-Black"/>
                <a:cs typeface="UMQAGO+Roboto-Black"/>
              </a:rPr>
              <a:t> </a:t>
            </a:r>
            <a:r>
              <a:rPr dirty="0" sz="950">
                <a:solidFill>
                  <a:srgbClr val="1f2222"/>
                </a:solidFill>
                <a:latin typeface="UMQAGO+Roboto-Black"/>
                <a:cs typeface="UMQAGO+Roboto-Black"/>
              </a:rPr>
              <a:t>TELEGRAAF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0"/>
            <a:ext cx="6645600" cy="10680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083034" y="519242"/>
            <a:ext cx="1096125" cy="16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3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-10">
                <a:solidFill>
                  <a:srgbClr val="73797a"/>
                </a:solidFill>
                <a:latin typeface="DNUCCB+Roboto-Bold"/>
                <a:cs typeface="DNUCCB+Roboto-Bold"/>
              </a:rPr>
              <a:t>05:30</a:t>
            </a:r>
            <a:r>
              <a:rPr dirty="0" sz="900" spc="494">
                <a:solidFill>
                  <a:srgbClr val="73797a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0">
                <a:solidFill>
                  <a:srgbClr val="73797a"/>
                </a:solidFill>
                <a:latin typeface="DNUCCB+Roboto-Bold"/>
                <a:cs typeface="DNUCCB+Roboto-Bold"/>
              </a:rPr>
              <a:t>Binnenland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64520" y="526015"/>
            <a:ext cx="440483" cy="16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3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-10">
                <a:solidFill>
                  <a:srgbClr val="73797a"/>
                </a:solidFill>
                <a:latin typeface="DNUCCB+Roboto-Bold"/>
                <a:cs typeface="DNUCCB+Roboto-Bold"/>
              </a:rPr>
              <a:t>05:30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657538" y="526015"/>
            <a:ext cx="716629" cy="16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3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-10">
                <a:solidFill>
                  <a:srgbClr val="73797a"/>
                </a:solidFill>
                <a:latin typeface="DNUCCB+Roboto-Bold"/>
                <a:cs typeface="DNUCCB+Roboto-Bold"/>
              </a:rPr>
              <a:t>Binnenland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879805" y="705821"/>
            <a:ext cx="1882849" cy="10008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Kinderen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5">
                <a:solidFill>
                  <a:srgbClr val="393d3f"/>
                </a:solidFill>
                <a:latin typeface="GMEOGJ+Roboto-Black"/>
                <a:cs typeface="GMEOGJ+Roboto-Black"/>
              </a:rPr>
              <a:t>van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toeslagenouders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 spc="-13">
                <a:solidFill>
                  <a:srgbClr val="393d3f"/>
                </a:solidFill>
                <a:latin typeface="GMEOGJ+Roboto-Black"/>
                <a:cs typeface="GMEOGJ+Roboto-Black"/>
              </a:rPr>
              <a:t>dagvaarden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de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Staat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2">
                <a:solidFill>
                  <a:srgbClr val="393d3f"/>
                </a:solidFill>
                <a:latin typeface="GMEOGJ+Roboto-Black"/>
                <a:cs typeface="GMEOGJ+Roboto-Black"/>
              </a:rPr>
              <a:t>nu</a:t>
            </a:r>
          </a:p>
          <a:p>
            <a:pPr marL="0" marR="0">
              <a:lnSpc>
                <a:spcPts val="1500"/>
              </a:lnSpc>
              <a:spcBef>
                <a:spcPts val="70"/>
              </a:spcBef>
              <a:spcAft>
                <a:spcPts val="0"/>
              </a:spcAft>
            </a:pP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ook: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’Ouders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mangelen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is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kinderen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20">
                <a:solidFill>
                  <a:srgbClr val="393d3f"/>
                </a:solidFill>
                <a:latin typeface="GMEOGJ+Roboto-Black"/>
                <a:cs typeface="GMEOGJ+Roboto-Black"/>
              </a:rPr>
              <a:t>mangelen’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861291" y="712594"/>
            <a:ext cx="1705641" cy="100089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4">
                <a:solidFill>
                  <a:srgbClr val="393d3f"/>
                </a:solidFill>
                <a:latin typeface="GMEOGJ+Roboto-Black"/>
                <a:cs typeface="GMEOGJ+Roboto-Black"/>
              </a:rPr>
              <a:t>Leraar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beloond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4">
                <a:solidFill>
                  <a:srgbClr val="393d3f"/>
                </a:solidFill>
                <a:latin typeface="GMEOGJ+Roboto-Black"/>
                <a:cs typeface="GMEOGJ+Roboto-Black"/>
              </a:rPr>
              <a:t>voor</a:t>
            </a:r>
          </a:p>
          <a:p>
            <a:pPr marL="0" marR="0">
              <a:lnSpc>
                <a:spcPts val="1500"/>
              </a:lnSpc>
              <a:spcBef>
                <a:spcPts val="19"/>
              </a:spcBef>
              <a:spcAft>
                <a:spcPts val="0"/>
              </a:spcAft>
            </a:pPr>
            <a:r>
              <a:rPr dirty="0" sz="1300" spc="-13">
                <a:solidFill>
                  <a:srgbClr val="393d3f"/>
                </a:solidFill>
                <a:latin typeface="GMEOGJ+Roboto-Black"/>
                <a:cs typeface="GMEOGJ+Roboto-Black"/>
              </a:rPr>
              <a:t>extra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dag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3">
                <a:solidFill>
                  <a:srgbClr val="393d3f"/>
                </a:solidFill>
                <a:latin typeface="GMEOGJ+Roboto-Black"/>
                <a:cs typeface="GMEOGJ+Roboto-Black"/>
              </a:rPr>
              <a:t>werken: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bonus,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3">
                <a:solidFill>
                  <a:srgbClr val="393d3f"/>
                </a:solidFill>
                <a:latin typeface="GMEOGJ+Roboto-Black"/>
                <a:cs typeface="GMEOGJ+Roboto-Black"/>
              </a:rPr>
              <a:t>meer</a:t>
            </a:r>
          </a:p>
          <a:p>
            <a:pPr marL="0" marR="0">
              <a:lnSpc>
                <a:spcPts val="1500"/>
              </a:lnSpc>
              <a:spcBef>
                <a:spcPts val="70"/>
              </a:spcBef>
              <a:spcAft>
                <a:spcPts val="0"/>
              </a:spcAft>
            </a:pP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snipperdagen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of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geld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 spc="-14">
                <a:solidFill>
                  <a:srgbClr val="393d3f"/>
                </a:solidFill>
                <a:latin typeface="GMEOGJ+Roboto-Black"/>
                <a:cs typeface="GMEOGJ+Roboto-Black"/>
              </a:rPr>
              <a:t>voor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3">
                <a:solidFill>
                  <a:srgbClr val="393d3f"/>
                </a:solidFill>
                <a:latin typeface="GMEOGJ+Roboto-Black"/>
                <a:cs typeface="GMEOGJ+Roboto-Black"/>
              </a:rPr>
              <a:t>kinderopvang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083034" y="3046060"/>
            <a:ext cx="1150901" cy="16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3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-11">
                <a:solidFill>
                  <a:srgbClr val="73797a"/>
                </a:solidFill>
                <a:latin typeface="DNUCCB+Roboto-Bold"/>
                <a:cs typeface="DNUCCB+Roboto-Bold"/>
              </a:rPr>
              <a:t>27</a:t>
            </a:r>
            <a:r>
              <a:rPr dirty="0" sz="900">
                <a:solidFill>
                  <a:srgbClr val="73797a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4">
                <a:solidFill>
                  <a:srgbClr val="73797a"/>
                </a:solidFill>
                <a:latin typeface="DNUCCB+Roboto-Bold"/>
                <a:cs typeface="DNUCCB+Roboto-Bold"/>
              </a:rPr>
              <a:t>mei</a:t>
            </a:r>
            <a:r>
              <a:rPr dirty="0" sz="900" spc="503">
                <a:solidFill>
                  <a:srgbClr val="73797a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0">
                <a:solidFill>
                  <a:srgbClr val="73797a"/>
                </a:solidFill>
                <a:latin typeface="DNUCCB+Roboto-Bold"/>
                <a:cs typeface="DNUCCB+Roboto-Bold"/>
              </a:rPr>
              <a:t>Binnenland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064520" y="3052836"/>
            <a:ext cx="1150903" cy="16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3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-11">
                <a:solidFill>
                  <a:srgbClr val="73797a"/>
                </a:solidFill>
                <a:latin typeface="DNUCCB+Roboto-Bold"/>
                <a:cs typeface="DNUCCB+Roboto-Bold"/>
              </a:rPr>
              <a:t>27</a:t>
            </a:r>
            <a:r>
              <a:rPr dirty="0" sz="900">
                <a:solidFill>
                  <a:srgbClr val="73797a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4">
                <a:solidFill>
                  <a:srgbClr val="73797a"/>
                </a:solidFill>
                <a:latin typeface="DNUCCB+Roboto-Bold"/>
                <a:cs typeface="DNUCCB+Roboto-Bold"/>
              </a:rPr>
              <a:t>mei</a:t>
            </a:r>
            <a:r>
              <a:rPr dirty="0" sz="900" spc="503">
                <a:solidFill>
                  <a:srgbClr val="73797a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0">
                <a:solidFill>
                  <a:srgbClr val="73797a"/>
                </a:solidFill>
                <a:latin typeface="DNUCCB+Roboto-Bold"/>
                <a:cs typeface="DNUCCB+Roboto-Bold"/>
              </a:rPr>
              <a:t>Binnenland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879805" y="3232637"/>
            <a:ext cx="1862126" cy="11939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Syrische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2">
                <a:solidFill>
                  <a:srgbClr val="393d3f"/>
                </a:solidFill>
                <a:latin typeface="GMEOGJ+Roboto-Black"/>
                <a:cs typeface="GMEOGJ+Roboto-Black"/>
              </a:rPr>
              <a:t>gemeenschap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 spc="-14">
                <a:solidFill>
                  <a:srgbClr val="393d3f"/>
                </a:solidFill>
                <a:latin typeface="GMEOGJ+Roboto-Black"/>
                <a:cs typeface="GMEOGJ+Roboto-Black"/>
              </a:rPr>
              <a:t>veroordeelt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diefstal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knuffels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2">
                <a:solidFill>
                  <a:srgbClr val="393d3f"/>
                </a:solidFill>
                <a:latin typeface="GMEOGJ+Roboto-Black"/>
                <a:cs typeface="GMEOGJ+Roboto-Black"/>
              </a:rPr>
              <a:t>Jeffrey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en</a:t>
            </a:r>
          </a:p>
          <a:p>
            <a:pPr marL="0" marR="0">
              <a:lnSpc>
                <a:spcPts val="1500"/>
              </a:lnSpc>
              <a:spcBef>
                <a:spcPts val="70"/>
              </a:spcBef>
              <a:spcAft>
                <a:spcPts val="0"/>
              </a:spcAft>
            </a:pPr>
            <a:r>
              <a:rPr dirty="0" sz="1300" spc="-15">
                <a:solidFill>
                  <a:srgbClr val="393d3f"/>
                </a:solidFill>
                <a:latin typeface="GMEOGJ+Roboto-Black"/>
                <a:cs typeface="GMEOGJ+Roboto-Black"/>
              </a:rPr>
              <a:t>Emma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en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legt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bloemen</a:t>
            </a:r>
          </a:p>
          <a:p>
            <a:pPr marL="0" marR="0">
              <a:lnSpc>
                <a:spcPts val="1500"/>
              </a:lnSpc>
              <a:spcBef>
                <a:spcPts val="19"/>
              </a:spcBef>
              <a:spcAft>
                <a:spcPts val="0"/>
              </a:spcAft>
            </a:pP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neer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in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Winschoten: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 spc="-12">
                <a:solidFill>
                  <a:srgbClr val="393d3f"/>
                </a:solidFill>
                <a:latin typeface="GMEOGJ+Roboto-Black"/>
                <a:cs typeface="GMEOGJ+Roboto-Black"/>
              </a:rPr>
              <a:t>‘Onze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2">
                <a:solidFill>
                  <a:srgbClr val="393d3f"/>
                </a:solidFill>
                <a:latin typeface="GMEOGJ+Roboto-Black"/>
                <a:cs typeface="GMEOGJ+Roboto-Black"/>
              </a:rPr>
              <a:t>excuses’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861291" y="3239415"/>
            <a:ext cx="1123614" cy="22862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Spectaculair: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3861291" y="3432483"/>
            <a:ext cx="1771241" cy="80783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Nederlandse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piloten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landen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in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Finland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4">
                <a:solidFill>
                  <a:srgbClr val="393d3f"/>
                </a:solidFill>
                <a:latin typeface="GMEOGJ+Roboto-Black"/>
                <a:cs typeface="GMEOGJ+Roboto-Black"/>
              </a:rPr>
              <a:t>met</a:t>
            </a:r>
          </a:p>
          <a:p>
            <a:pPr marL="0" marR="0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jachtvliegtuig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GMEOGJ+Roboto-Black"/>
                <a:cs typeface="GMEOGJ+Roboto-Black"/>
              </a:rPr>
              <a:t>F-35</a:t>
            </a:r>
            <a:r>
              <a:rPr dirty="0" sz="1300">
                <a:solidFill>
                  <a:srgbClr val="393d3f"/>
                </a:solidFill>
                <a:latin typeface="GMEOGJ+Roboto-Black"/>
                <a:cs typeface="GMEOGJ+Roboto-Black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op</a:t>
            </a:r>
          </a:p>
          <a:p>
            <a:pPr marL="0" marR="0">
              <a:lnSpc>
                <a:spcPts val="1500"/>
              </a:lnSpc>
              <a:spcBef>
                <a:spcPts val="70"/>
              </a:spcBef>
              <a:spcAft>
                <a:spcPts val="0"/>
              </a:spcAft>
            </a:pPr>
            <a:r>
              <a:rPr dirty="0" sz="1300" spc="-11">
                <a:solidFill>
                  <a:srgbClr val="393d3f"/>
                </a:solidFill>
                <a:latin typeface="GMEOGJ+Roboto-Black"/>
                <a:cs typeface="GMEOGJ+Roboto-Black"/>
              </a:rPr>
              <a:t>snelweg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2083034" y="5311332"/>
            <a:ext cx="1274096" cy="1571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37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73797a"/>
                </a:solidFill>
                <a:latin typeface="DWDEHI+Roboto-Bold"/>
                <a:cs typeface="DWDEHI+Roboto-Bold"/>
              </a:rPr>
              <a:t>VERDER</a:t>
            </a:r>
            <a:r>
              <a:rPr dirty="0" sz="800">
                <a:solidFill>
                  <a:srgbClr val="73797a"/>
                </a:solidFill>
                <a:latin typeface="DWDEHI+Roboto-Bold"/>
                <a:cs typeface="DWDEHI+Roboto-Bold"/>
              </a:rPr>
              <a:t> </a:t>
            </a:r>
            <a:r>
              <a:rPr dirty="0" sz="800">
                <a:solidFill>
                  <a:srgbClr val="73797a"/>
                </a:solidFill>
                <a:latin typeface="DWDEHI+Roboto-Bold"/>
                <a:cs typeface="DWDEHI+Roboto-Bold"/>
              </a:rPr>
              <a:t>IN</a:t>
            </a:r>
            <a:r>
              <a:rPr dirty="0" sz="800">
                <a:solidFill>
                  <a:srgbClr val="73797a"/>
                </a:solidFill>
                <a:latin typeface="DWDEHI+Roboto-Bold"/>
                <a:cs typeface="DWDEHI+Roboto-Bold"/>
              </a:rPr>
              <a:t> </a:t>
            </a:r>
            <a:r>
              <a:rPr dirty="0" sz="800">
                <a:solidFill>
                  <a:srgbClr val="73797a"/>
                </a:solidFill>
                <a:latin typeface="DWDEHI+Roboto-Bold"/>
                <a:cs typeface="DWDEHI+Roboto-Bold"/>
              </a:rPr>
              <a:t>HET</a:t>
            </a:r>
            <a:r>
              <a:rPr dirty="0" sz="800" spc="-25">
                <a:solidFill>
                  <a:srgbClr val="73797a"/>
                </a:solidFill>
                <a:latin typeface="DWDEHI+Roboto-Bold"/>
                <a:cs typeface="DWDEHI+Roboto-Bold"/>
              </a:rPr>
              <a:t> </a:t>
            </a:r>
            <a:r>
              <a:rPr dirty="0" sz="800">
                <a:solidFill>
                  <a:srgbClr val="73797a"/>
                </a:solidFill>
                <a:latin typeface="DWDEHI+Roboto-Bold"/>
                <a:cs typeface="DWDEHI+Roboto-Bold"/>
              </a:rPr>
              <a:t>NIEUWS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2276103" y="6748223"/>
            <a:ext cx="925686" cy="16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3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-11">
                <a:solidFill>
                  <a:srgbClr val="757575"/>
                </a:solidFill>
                <a:latin typeface="DNUCCB+Roboto-Bold"/>
                <a:cs typeface="DNUCCB+Roboto-Bold"/>
              </a:rPr>
              <a:t>26</a:t>
            </a:r>
            <a:r>
              <a:rPr dirty="0" sz="900">
                <a:solidFill>
                  <a:srgbClr val="757575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4">
                <a:solidFill>
                  <a:srgbClr val="757575"/>
                </a:solidFill>
                <a:latin typeface="DNUCCB+Roboto-Bold"/>
                <a:cs typeface="DNUCCB+Roboto-Bold"/>
              </a:rPr>
              <a:t>mei</a:t>
            </a:r>
            <a:r>
              <a:rPr dirty="0" sz="900">
                <a:solidFill>
                  <a:srgbClr val="757575"/>
                </a:solidFill>
                <a:latin typeface="DNUCCB+Roboto-Bold"/>
                <a:cs typeface="DNUCCB+Roboto-Bold"/>
              </a:rPr>
              <a:t> </a:t>
            </a:r>
            <a:r>
              <a:rPr dirty="0" sz="900">
                <a:solidFill>
                  <a:srgbClr val="757575"/>
                </a:solidFill>
                <a:latin typeface="DNUCCB+Roboto-Bold"/>
                <a:cs typeface="DNUCCB+Roboto-Bold"/>
              </a:rPr>
              <a:t>|</a:t>
            </a:r>
            <a:r>
              <a:rPr dirty="0" sz="900" spc="-10">
                <a:solidFill>
                  <a:srgbClr val="757575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0">
                <a:solidFill>
                  <a:srgbClr val="393d3f"/>
                </a:solidFill>
                <a:latin typeface="DNUCCB+Roboto-Bold"/>
                <a:cs typeface="DNUCCB+Roboto-Bold"/>
              </a:rPr>
              <a:t>Gossip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3856211" y="6748223"/>
            <a:ext cx="725439" cy="16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3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-12">
                <a:solidFill>
                  <a:srgbClr val="747474"/>
                </a:solidFill>
                <a:latin typeface="DNUCCB+Roboto-Bold"/>
                <a:cs typeface="DNUCCB+Roboto-Bold"/>
              </a:rPr>
              <a:t>Search</a:t>
            </a:r>
            <a:r>
              <a:rPr dirty="0" sz="900">
                <a:solidFill>
                  <a:srgbClr val="747474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2">
                <a:solidFill>
                  <a:srgbClr val="747474"/>
                </a:solidFill>
                <a:latin typeface="DNUCCB+Roboto-Bold"/>
                <a:cs typeface="DNUCCB+Roboto-Bold"/>
              </a:rPr>
              <a:t>Ads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2083034" y="6995770"/>
            <a:ext cx="1671153" cy="4332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Ernstige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4">
                <a:solidFill>
                  <a:srgbClr val="393d3f"/>
                </a:solidFill>
                <a:latin typeface="UNODAQ+Roboto-Bold"/>
                <a:cs typeface="UNODAQ+Roboto-Bold"/>
              </a:rPr>
              <a:t>zorgen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2">
                <a:solidFill>
                  <a:srgbClr val="393d3f"/>
                </a:solidFill>
                <a:latin typeface="UNODAQ+Roboto-Bold"/>
                <a:cs typeface="UNODAQ+Roboto-Bold"/>
              </a:rPr>
              <a:t>om</a:t>
            </a:r>
          </a:p>
          <a:p>
            <a:pPr marL="0" marR="0">
              <a:lnSpc>
                <a:spcPts val="1500"/>
              </a:lnSpc>
              <a:spcBef>
                <a:spcPts val="100"/>
              </a:spcBef>
              <a:spcAft>
                <a:spcPts val="0"/>
              </a:spcAft>
            </a:pPr>
            <a:r>
              <a:rPr dirty="0" sz="1300" spc="-11">
                <a:solidFill>
                  <a:srgbClr val="393d3f"/>
                </a:solidFill>
                <a:latin typeface="UNODAQ+Roboto-Bold"/>
                <a:cs typeface="UNODAQ+Roboto-Bold"/>
              </a:rPr>
              <a:t>twee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2">
                <a:solidFill>
                  <a:srgbClr val="393d3f"/>
                </a:solidFill>
                <a:latin typeface="UNODAQ+Roboto-Bold"/>
                <a:cs typeface="UNODAQ+Roboto-Bold"/>
              </a:rPr>
              <a:t>toppers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uit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UNODAQ+Roboto-Bold"/>
                <a:cs typeface="UNODAQ+Roboto-Bold"/>
              </a:rPr>
              <a:t>de…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3856211" y="6985607"/>
            <a:ext cx="1746670" cy="620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5">
                <a:solidFill>
                  <a:srgbClr val="393d3f"/>
                </a:solidFill>
                <a:latin typeface="UNODAQ+Roboto-Bold"/>
                <a:cs typeface="UNODAQ+Roboto-Bold"/>
              </a:rPr>
              <a:t>Verbouwen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5">
                <a:solidFill>
                  <a:srgbClr val="393d3f"/>
                </a:solidFill>
                <a:latin typeface="UNODAQ+Roboto-Bold"/>
                <a:cs typeface="UNODAQ+Roboto-Bold"/>
              </a:rPr>
              <a:t>van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je</a:t>
            </a:r>
          </a:p>
          <a:p>
            <a:pPr marL="0" marR="0">
              <a:lnSpc>
                <a:spcPts val="1500"/>
              </a:lnSpc>
              <a:spcBef>
                <a:spcPts val="100"/>
              </a:spcBef>
              <a:spcAft>
                <a:spcPts val="0"/>
              </a:spcAft>
            </a:pPr>
            <a:r>
              <a:rPr dirty="0" sz="1300" spc="-12">
                <a:solidFill>
                  <a:srgbClr val="393d3f"/>
                </a:solidFill>
                <a:latin typeface="UNODAQ+Roboto-Bold"/>
                <a:cs typeface="UNODAQ+Roboto-Bold"/>
              </a:rPr>
              <a:t>badkamer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UNODAQ+Roboto-Bold"/>
                <a:cs typeface="UNODAQ+Roboto-Bold"/>
              </a:rPr>
              <a:t>hoeft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niet…</a:t>
            </a:r>
          </a:p>
          <a:p>
            <a:pPr marL="0" marR="0">
              <a:lnSpc>
                <a:spcPts val="937"/>
              </a:lnSpc>
              <a:spcBef>
                <a:spcPts val="584"/>
              </a:spcBef>
              <a:spcAft>
                <a:spcPts val="0"/>
              </a:spcAft>
            </a:pPr>
            <a:r>
              <a:rPr dirty="0" sz="800" spc="51">
                <a:solidFill>
                  <a:srgbClr val="8f8f8f"/>
                </a:solidFill>
                <a:latin typeface="EUQDJD+Roboto-Regular"/>
                <a:cs typeface="EUQDJD+Roboto-Regular"/>
              </a:rPr>
              <a:t>ADVERTENTIE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2083034" y="8895682"/>
            <a:ext cx="1204940" cy="16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3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-14">
                <a:solidFill>
                  <a:srgbClr val="747474"/>
                </a:solidFill>
                <a:latin typeface="DNUCCB+Roboto-Bold"/>
                <a:cs typeface="DNUCCB+Roboto-Bold"/>
              </a:rPr>
              <a:t>digiteamagency.com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4049279" y="8895682"/>
            <a:ext cx="1257066" cy="16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3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-11">
                <a:solidFill>
                  <a:srgbClr val="747474"/>
                </a:solidFill>
                <a:latin typeface="DNUCCB+Roboto-Bold"/>
                <a:cs typeface="DNUCCB+Roboto-Bold"/>
              </a:rPr>
              <a:t>21</a:t>
            </a:r>
            <a:r>
              <a:rPr dirty="0" sz="900">
                <a:solidFill>
                  <a:srgbClr val="747474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4">
                <a:solidFill>
                  <a:srgbClr val="747474"/>
                </a:solidFill>
                <a:latin typeface="DNUCCB+Roboto-Bold"/>
                <a:cs typeface="DNUCCB+Roboto-Bold"/>
              </a:rPr>
              <a:t>mei</a:t>
            </a:r>
            <a:r>
              <a:rPr dirty="0" sz="900">
                <a:solidFill>
                  <a:srgbClr val="747474"/>
                </a:solidFill>
                <a:latin typeface="DNUCCB+Roboto-Bold"/>
                <a:cs typeface="DNUCCB+Roboto-Bold"/>
              </a:rPr>
              <a:t> </a:t>
            </a:r>
            <a:r>
              <a:rPr dirty="0" sz="900">
                <a:solidFill>
                  <a:srgbClr val="747474"/>
                </a:solidFill>
                <a:latin typeface="DNUCCB+Roboto-Bold"/>
                <a:cs typeface="DNUCCB+Roboto-Bold"/>
              </a:rPr>
              <a:t>|</a:t>
            </a:r>
            <a:r>
              <a:rPr dirty="0" sz="900" spc="-10">
                <a:solidFill>
                  <a:srgbClr val="747474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0">
                <a:solidFill>
                  <a:srgbClr val="393d3f"/>
                </a:solidFill>
                <a:latin typeface="DNUCCB+Roboto-Bold"/>
                <a:cs typeface="DNUCCB+Roboto-Bold"/>
              </a:rPr>
              <a:t>Geschiedenis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3856211" y="9143228"/>
            <a:ext cx="1765567" cy="4332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2">
                <a:solidFill>
                  <a:srgbClr val="393d3f"/>
                </a:solidFill>
                <a:latin typeface="UNODAQ+Roboto-Bold"/>
                <a:cs typeface="UNODAQ+Roboto-Bold"/>
              </a:rPr>
              <a:t>Koningin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2">
                <a:solidFill>
                  <a:srgbClr val="393d3f"/>
                </a:solidFill>
                <a:latin typeface="UNODAQ+Roboto-Bold"/>
                <a:cs typeface="UNODAQ+Roboto-Bold"/>
              </a:rPr>
              <a:t>Cleopatra</a:t>
            </a:r>
          </a:p>
          <a:p>
            <a:pPr marL="0" marR="0">
              <a:lnSpc>
                <a:spcPts val="1500"/>
              </a:lnSpc>
              <a:spcBef>
                <a:spcPts val="99"/>
              </a:spcBef>
              <a:spcAft>
                <a:spcPts val="0"/>
              </a:spcAft>
            </a:pPr>
            <a:r>
              <a:rPr dirty="0" sz="1300" spc="-14">
                <a:solidFill>
                  <a:srgbClr val="393d3f"/>
                </a:solidFill>
                <a:latin typeface="UNODAQ+Roboto-Bold"/>
                <a:cs typeface="UNODAQ+Roboto-Bold"/>
              </a:rPr>
              <a:t>wordt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altijd</a:t>
            </a:r>
            <a:r>
              <a:rPr dirty="0" sz="1300" spc="-1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UNODAQ+Roboto-Bold"/>
                <a:cs typeface="UNODAQ+Roboto-Bold"/>
              </a:rPr>
              <a:t>afgebeel…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457200" y="0"/>
            <a:ext cx="6645600" cy="981907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083034" y="604206"/>
            <a:ext cx="1713588" cy="22862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2">
                <a:solidFill>
                  <a:srgbClr val="393d3f"/>
                </a:solidFill>
                <a:latin typeface="UNODAQ+Roboto-Bold"/>
                <a:cs typeface="UNODAQ+Roboto-Bold"/>
              </a:rPr>
              <a:t>Kan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4">
                <a:solidFill>
                  <a:srgbClr val="393d3f"/>
                </a:solidFill>
                <a:latin typeface="UNODAQ+Roboto-Bold"/>
                <a:cs typeface="UNODAQ+Roboto-Bold"/>
              </a:rPr>
              <a:t>deze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UNODAQ+Roboto-Bold"/>
                <a:cs typeface="UNODAQ+Roboto-Bold"/>
              </a:rPr>
              <a:t>AI-app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UNODAQ+Roboto-Bold"/>
                <a:cs typeface="UNODAQ+Roboto-Bold"/>
              </a:rPr>
              <a:t>echt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542158" y="634407"/>
            <a:ext cx="950005" cy="16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3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-11">
                <a:solidFill>
                  <a:srgbClr val="747474"/>
                </a:solidFill>
                <a:latin typeface="DNUCCB+Roboto-Bold"/>
                <a:cs typeface="DNUCCB+Roboto-Bold"/>
              </a:rPr>
              <a:t>27</a:t>
            </a:r>
            <a:r>
              <a:rPr dirty="0" sz="900">
                <a:solidFill>
                  <a:srgbClr val="747474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4">
                <a:solidFill>
                  <a:srgbClr val="747474"/>
                </a:solidFill>
                <a:latin typeface="DNUCCB+Roboto-Bold"/>
                <a:cs typeface="DNUCCB+Roboto-Bold"/>
              </a:rPr>
              <a:t>mei</a:t>
            </a:r>
            <a:r>
              <a:rPr dirty="0" sz="900">
                <a:solidFill>
                  <a:srgbClr val="747474"/>
                </a:solidFill>
                <a:latin typeface="DNUCCB+Roboto-Bold"/>
                <a:cs typeface="DNUCCB+Roboto-Bold"/>
              </a:rPr>
              <a:t> </a:t>
            </a:r>
            <a:r>
              <a:rPr dirty="0" sz="900">
                <a:solidFill>
                  <a:srgbClr val="747474"/>
                </a:solidFill>
                <a:latin typeface="DNUCCB+Roboto-Bold"/>
                <a:cs typeface="DNUCCB+Roboto-Bold"/>
              </a:rPr>
              <a:t>|</a:t>
            </a:r>
            <a:r>
              <a:rPr dirty="0" sz="900" spc="-10">
                <a:solidFill>
                  <a:srgbClr val="747474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1">
                <a:solidFill>
                  <a:srgbClr val="393d3f"/>
                </a:solidFill>
                <a:latin typeface="DNUCCB+Roboto-Bold"/>
                <a:cs typeface="DNUCCB+Roboto-Bold"/>
              </a:rPr>
              <a:t>Sterren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083034" y="807445"/>
            <a:ext cx="3507040" cy="4467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1">
                <a:solidFill>
                  <a:srgbClr val="393d3f"/>
                </a:solidFill>
                <a:latin typeface="UNODAQ+Roboto-Bold"/>
                <a:cs typeface="UNODAQ+Roboto-Bold"/>
              </a:rPr>
              <a:t>uw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38">
                <a:solidFill>
                  <a:srgbClr val="393d3f"/>
                </a:solidFill>
                <a:latin typeface="UNODAQ+Roboto-Bold"/>
                <a:cs typeface="UNODAQ+Roboto-Bold"/>
              </a:rPr>
              <a:t>tradingresultate…Nicol</a:t>
            </a:r>
            <a:r>
              <a:rPr dirty="0" sz="1300" spc="27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3">
                <a:solidFill>
                  <a:srgbClr val="393d3f"/>
                </a:solidFill>
                <a:latin typeface="UNODAQ+Roboto-Bold"/>
                <a:cs typeface="UNODAQ+Roboto-Bold"/>
              </a:rPr>
              <a:t>Kremers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weigert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2,1</a:t>
            </a:r>
          </a:p>
          <a:p>
            <a:pPr marL="1459123" marR="0">
              <a:lnSpc>
                <a:spcPts val="1500"/>
              </a:lnSpc>
              <a:spcBef>
                <a:spcPts val="100"/>
              </a:spcBef>
              <a:spcAft>
                <a:spcPts val="0"/>
              </a:spcAft>
            </a:pP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miljoen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6">
                <a:solidFill>
                  <a:srgbClr val="393d3f"/>
                </a:solidFill>
                <a:latin typeface="UNODAQ+Roboto-Bold"/>
                <a:cs typeface="UNODAQ+Roboto-Bold"/>
              </a:rPr>
              <a:t>euro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te</a:t>
            </a:r>
            <a:r>
              <a:rPr dirty="0" sz="1300" spc="-1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betalen…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083034" y="1067227"/>
            <a:ext cx="871868" cy="1571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37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 spc="51">
                <a:solidFill>
                  <a:srgbClr val="8e8e8e"/>
                </a:solidFill>
                <a:latin typeface="EUQDJD+Roboto-Regular"/>
                <a:cs typeface="EUQDJD+Roboto-Regular"/>
              </a:rPr>
              <a:t>ADVERTENTIE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542158" y="1694584"/>
            <a:ext cx="950005" cy="16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3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-11">
                <a:solidFill>
                  <a:srgbClr val="747474"/>
                </a:solidFill>
                <a:latin typeface="DNUCCB+Roboto-Bold"/>
                <a:cs typeface="DNUCCB+Roboto-Bold"/>
              </a:rPr>
              <a:t>23</a:t>
            </a:r>
            <a:r>
              <a:rPr dirty="0" sz="900">
                <a:solidFill>
                  <a:srgbClr val="747474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4">
                <a:solidFill>
                  <a:srgbClr val="747474"/>
                </a:solidFill>
                <a:latin typeface="DNUCCB+Roboto-Bold"/>
                <a:cs typeface="DNUCCB+Roboto-Bold"/>
              </a:rPr>
              <a:t>mei</a:t>
            </a:r>
            <a:r>
              <a:rPr dirty="0" sz="900">
                <a:solidFill>
                  <a:srgbClr val="747474"/>
                </a:solidFill>
                <a:latin typeface="DNUCCB+Roboto-Bold"/>
                <a:cs typeface="DNUCCB+Roboto-Bold"/>
              </a:rPr>
              <a:t> </a:t>
            </a:r>
            <a:r>
              <a:rPr dirty="0" sz="900">
                <a:solidFill>
                  <a:srgbClr val="747474"/>
                </a:solidFill>
                <a:latin typeface="DNUCCB+Roboto-Bold"/>
                <a:cs typeface="DNUCCB+Roboto-Bold"/>
              </a:rPr>
              <a:t>|</a:t>
            </a:r>
            <a:r>
              <a:rPr dirty="0" sz="900" spc="-10">
                <a:solidFill>
                  <a:srgbClr val="747474"/>
                </a:solidFill>
                <a:latin typeface="DNUCCB+Roboto-Bold"/>
                <a:cs typeface="DNUCCB+Roboto-Bold"/>
              </a:rPr>
              <a:t> </a:t>
            </a:r>
            <a:r>
              <a:rPr dirty="0" sz="900" spc="-11">
                <a:solidFill>
                  <a:srgbClr val="393d3f"/>
                </a:solidFill>
                <a:latin typeface="DNUCCB+Roboto-Bold"/>
                <a:cs typeface="DNUCCB+Roboto-Bold"/>
              </a:rPr>
              <a:t>Sterren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542158" y="1881161"/>
            <a:ext cx="2062473" cy="43186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2">
                <a:solidFill>
                  <a:srgbClr val="393d3f"/>
                </a:solidFill>
                <a:latin typeface="UNODAQ+Roboto-Bold"/>
                <a:cs typeface="UNODAQ+Roboto-Bold"/>
              </a:rPr>
              <a:t>Oud-presentator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Khalid</a:t>
            </a:r>
          </a:p>
          <a:p>
            <a:pPr marL="0" marR="0">
              <a:lnSpc>
                <a:spcPts val="1500"/>
              </a:lnSpc>
              <a:spcBef>
                <a:spcPts val="89"/>
              </a:spcBef>
              <a:spcAft>
                <a:spcPts val="0"/>
              </a:spcAft>
            </a:pPr>
            <a:r>
              <a:rPr dirty="0" sz="1300" spc="-11">
                <a:solidFill>
                  <a:srgbClr val="393d3f"/>
                </a:solidFill>
                <a:latin typeface="UNODAQ+Roboto-Bold"/>
                <a:cs typeface="UNODAQ+Roboto-Bold"/>
              </a:rPr>
              <a:t>Kasem</a:t>
            </a:r>
            <a:r>
              <a:rPr dirty="0" sz="1300" spc="-12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UNODAQ+Roboto-Bold"/>
                <a:cs typeface="UNODAQ+Roboto-Bold"/>
              </a:rPr>
              <a:t>heeft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UNODAQ+Roboto-Bold"/>
                <a:cs typeface="UNODAQ+Roboto-Bold"/>
              </a:rPr>
              <a:t>nieuwe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UNODAQ+Roboto-Bold"/>
                <a:cs typeface="UNODAQ+Roboto-Bold"/>
              </a:rPr>
              <a:t>baa…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542158" y="2751376"/>
            <a:ext cx="1082467" cy="1690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31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-12">
                <a:solidFill>
                  <a:srgbClr val="73797a"/>
                </a:solidFill>
                <a:latin typeface="DNUCCB+Roboto-Bold"/>
                <a:cs typeface="DNUCCB+Roboto-Bold"/>
              </a:rPr>
              <a:t>provokepulse.com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542158" y="2948117"/>
            <a:ext cx="2035389" cy="620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3">
                <a:solidFill>
                  <a:srgbClr val="393d3f"/>
                </a:solidFill>
                <a:latin typeface="UNODAQ+Roboto-Bold"/>
                <a:cs typeface="UNODAQ+Roboto-Bold"/>
              </a:rPr>
              <a:t>De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UNODAQ+Roboto-Bold"/>
                <a:cs typeface="UNODAQ+Roboto-Bold"/>
              </a:rPr>
              <a:t>nieuwe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UNODAQ+Roboto-Bold"/>
                <a:cs typeface="UNODAQ+Roboto-Bold"/>
              </a:rPr>
              <a:t>mobiele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41">
                <a:solidFill>
                  <a:srgbClr val="393d3f"/>
                </a:solidFill>
                <a:latin typeface="UNODAQ+Roboto-Bold"/>
                <a:cs typeface="UNODAQ+Roboto-Bold"/>
              </a:rPr>
              <a:t>airco’s</a:t>
            </a:r>
          </a:p>
          <a:p>
            <a:pPr marL="0" marR="0">
              <a:lnSpc>
                <a:spcPts val="1500"/>
              </a:lnSpc>
              <a:spcBef>
                <a:spcPts val="100"/>
              </a:spcBef>
              <a:spcAft>
                <a:spcPts val="0"/>
              </a:spcAft>
            </a:pPr>
            <a:r>
              <a:rPr dirty="0" sz="1300" spc="-12">
                <a:solidFill>
                  <a:srgbClr val="393d3f"/>
                </a:solidFill>
                <a:latin typeface="UNODAQ+Roboto-Bold"/>
                <a:cs typeface="UNODAQ+Roboto-Bold"/>
              </a:rPr>
              <a:t>vereisen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1">
                <a:solidFill>
                  <a:srgbClr val="393d3f"/>
                </a:solidFill>
                <a:latin typeface="UNODAQ+Roboto-Bold"/>
                <a:cs typeface="UNODAQ+Roboto-Bold"/>
              </a:rPr>
              <a:t>geen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installatie</a:t>
            </a:r>
          </a:p>
          <a:p>
            <a:pPr marL="0" marR="0">
              <a:lnSpc>
                <a:spcPts val="937"/>
              </a:lnSpc>
              <a:spcBef>
                <a:spcPts val="595"/>
              </a:spcBef>
              <a:spcAft>
                <a:spcPts val="0"/>
              </a:spcAft>
            </a:pPr>
            <a:r>
              <a:rPr dirty="0" sz="800" spc="51">
                <a:solidFill>
                  <a:srgbClr val="8e8e8e"/>
                </a:solidFill>
                <a:latin typeface="EUQDJD+Roboto-Regular"/>
                <a:cs typeface="EUQDJD+Roboto-Regular"/>
              </a:rPr>
              <a:t>ADVERTENTIE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3613605" y="4579707"/>
            <a:ext cx="759369" cy="1571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37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fffefe"/>
                </a:solidFill>
                <a:latin typeface="EUQDJD+Roboto-Regular"/>
                <a:cs typeface="EUQDJD+Roboto-Regular"/>
              </a:rPr>
              <a:t>Veilig</a:t>
            </a:r>
            <a:r>
              <a:rPr dirty="0" sz="800">
                <a:solidFill>
                  <a:srgbClr val="fffefe"/>
                </a:solidFill>
                <a:latin typeface="EUQDJD+Roboto-Regular"/>
                <a:cs typeface="EUQDJD+Roboto-Regular"/>
              </a:rPr>
              <a:t> </a:t>
            </a:r>
            <a:r>
              <a:rPr dirty="0" sz="800">
                <a:solidFill>
                  <a:srgbClr val="fffefe"/>
                </a:solidFill>
                <a:latin typeface="EUQDJD+Roboto-Regular"/>
                <a:cs typeface="EUQDJD+Roboto-Regular"/>
              </a:rPr>
              <a:t>betalen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5236278" y="5272155"/>
            <a:ext cx="430510" cy="1809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2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fffefe"/>
                </a:solidFill>
                <a:latin typeface="KATOKO+Roboto-Bold"/>
                <a:cs typeface="KATOKO+Roboto-Bold"/>
              </a:rPr>
              <a:t>-78%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2001743" y="5427515"/>
            <a:ext cx="2424469" cy="22862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Limited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0">
                <a:solidFill>
                  <a:srgbClr val="393d3f"/>
                </a:solidFill>
                <a:latin typeface="UNODAQ+Roboto-Bold"/>
                <a:cs typeface="UNODAQ+Roboto-Bold"/>
              </a:rPr>
              <a:t>Edition</a:t>
            </a:r>
            <a:r>
              <a:rPr dirty="0" sz="1300">
                <a:solidFill>
                  <a:srgbClr val="393d3f"/>
                </a:solidFill>
                <a:latin typeface="UNODAQ+Roboto-Bold"/>
                <a:cs typeface="UNODAQ+Roboto-Bold"/>
              </a:rPr>
              <a:t> </a:t>
            </a:r>
            <a:r>
              <a:rPr dirty="0" sz="1300" spc="-14">
                <a:solidFill>
                  <a:srgbClr val="393d3f"/>
                </a:solidFill>
                <a:latin typeface="UNODAQ+Roboto-Bold"/>
                <a:cs typeface="UNODAQ+Roboto-Bold"/>
              </a:rPr>
              <a:t>Verrassingsbox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2204972" y="5698936"/>
            <a:ext cx="1530150" cy="1809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2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Verrassing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voor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de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koper!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2204972" y="5888621"/>
            <a:ext cx="1911638" cy="56374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2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Minimale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waarde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van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wel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€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200,-</a:t>
            </a:r>
          </a:p>
          <a:p>
            <a:pPr marL="0" marR="0">
              <a:lnSpc>
                <a:spcPts val="1125"/>
              </a:lnSpc>
              <a:spcBef>
                <a:spcPts val="395"/>
              </a:spcBef>
              <a:spcAft>
                <a:spcPts val="0"/>
              </a:spcAft>
            </a:pP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Uiteenlopende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productselectie</a:t>
            </a:r>
          </a:p>
          <a:p>
            <a:pPr marL="0" marR="0">
              <a:lnSpc>
                <a:spcPts val="1125"/>
              </a:lnSpc>
              <a:spcBef>
                <a:spcPts val="368"/>
              </a:spcBef>
              <a:spcAft>
                <a:spcPts val="0"/>
              </a:spcAft>
            </a:pP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Verschillende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selecties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per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 </a:t>
            </a:r>
            <a:r>
              <a:rPr dirty="0" sz="950">
                <a:solidFill>
                  <a:srgbClr val="393d3f"/>
                </a:solidFill>
                <a:latin typeface="EUQDJD+Roboto-Regular"/>
                <a:cs typeface="EUQDJD+Roboto-Regular"/>
              </a:rPr>
              <a:t>box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2001743" y="6582086"/>
            <a:ext cx="845032" cy="2762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75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393d3f"/>
                </a:solidFill>
                <a:latin typeface="LAACMU+Roboto-Bold"/>
                <a:cs typeface="LAACMU+Roboto-Bold"/>
              </a:rPr>
              <a:t>€</a:t>
            </a:r>
            <a:r>
              <a:rPr dirty="0" sz="1600">
                <a:solidFill>
                  <a:srgbClr val="393d3f"/>
                </a:solidFill>
                <a:latin typeface="LAACMU+Roboto-Bold"/>
                <a:cs typeface="LAACMU+Roboto-Bold"/>
              </a:rPr>
              <a:t> </a:t>
            </a:r>
            <a:r>
              <a:rPr dirty="0" sz="1600">
                <a:solidFill>
                  <a:srgbClr val="393d3f"/>
                </a:solidFill>
                <a:latin typeface="LAACMU+Roboto-Bold"/>
                <a:cs typeface="LAACMU+Roboto-Bold"/>
              </a:rPr>
              <a:t>49.99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2735115" y="6635726"/>
            <a:ext cx="406031" cy="1571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37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 strike="sngStrike">
                <a:solidFill>
                  <a:srgbClr val="a6a9aa"/>
                </a:solidFill>
                <a:latin typeface="EUQDJD+Roboto-Regular"/>
                <a:cs typeface="EUQDJD+Roboto-Regular"/>
              </a:rPr>
              <a:t>€</a:t>
            </a:r>
            <a:r>
              <a:rPr dirty="0" sz="800" strike="sngStrike">
                <a:solidFill>
                  <a:srgbClr val="a6a9aa"/>
                </a:solidFill>
                <a:latin typeface="EUQDJD+Roboto-Regular"/>
                <a:cs typeface="EUQDJD+Roboto-Regular"/>
              </a:rPr>
              <a:t> </a:t>
            </a:r>
            <a:r>
              <a:rPr dirty="0" sz="800" strike="sngStrike">
                <a:solidFill>
                  <a:srgbClr val="a6a9aa"/>
                </a:solidFill>
                <a:latin typeface="EUQDJD+Roboto-Regular"/>
                <a:cs typeface="EUQDJD+Roboto-Regular"/>
              </a:rPr>
              <a:t>225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4992292" y="6627019"/>
            <a:ext cx="657350" cy="1809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2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393d3f"/>
                </a:solidFill>
                <a:latin typeface="KATOKO+Roboto-Bold"/>
                <a:cs typeface="KATOKO+Roboto-Bold"/>
              </a:rPr>
              <a:t>Bekijk</a:t>
            </a:r>
            <a:r>
              <a:rPr dirty="0" sz="950">
                <a:solidFill>
                  <a:srgbClr val="393d3f"/>
                </a:solidFill>
                <a:latin typeface="KATOKO+Roboto-Bold"/>
                <a:cs typeface="KATOKO+Roboto-Bold"/>
              </a:rPr>
              <a:t> </a:t>
            </a:r>
            <a:r>
              <a:rPr dirty="0" sz="950">
                <a:solidFill>
                  <a:srgbClr val="393d3f"/>
                </a:solidFill>
                <a:latin typeface="KATOKO+Roboto-Bold"/>
                <a:cs typeface="KATOKO+Roboto-Bold"/>
              </a:rPr>
              <a:t>nu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2001743" y="7114769"/>
            <a:ext cx="1935248" cy="1809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2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393d3f"/>
                </a:solidFill>
                <a:latin typeface="UMQAGO+Roboto-Black"/>
                <a:cs typeface="UMQAGO+Roboto-Black"/>
              </a:rPr>
              <a:t>Meer</a:t>
            </a:r>
            <a:r>
              <a:rPr dirty="0" sz="950">
                <a:solidFill>
                  <a:srgbClr val="393d3f"/>
                </a:solidFill>
                <a:latin typeface="UMQAGO+Roboto-Black"/>
                <a:cs typeface="UMQAGO+Roboto-Black"/>
              </a:rPr>
              <a:t> </a:t>
            </a:r>
            <a:r>
              <a:rPr dirty="0" sz="950">
                <a:solidFill>
                  <a:srgbClr val="393d3f"/>
                </a:solidFill>
                <a:latin typeface="UMQAGO+Roboto-Black"/>
                <a:cs typeface="UMQAGO+Roboto-Black"/>
              </a:rPr>
              <a:t>van</a:t>
            </a:r>
            <a:r>
              <a:rPr dirty="0" sz="950">
                <a:solidFill>
                  <a:srgbClr val="393d3f"/>
                </a:solidFill>
                <a:latin typeface="UMQAGO+Roboto-Black"/>
                <a:cs typeface="UMQAGO+Roboto-Black"/>
              </a:rPr>
              <a:t> </a:t>
            </a:r>
            <a:r>
              <a:rPr dirty="0" sz="950">
                <a:solidFill>
                  <a:srgbClr val="393d3f"/>
                </a:solidFill>
                <a:latin typeface="UMQAGO+Roboto-Black"/>
                <a:cs typeface="UMQAGO+Roboto-Black"/>
              </a:rPr>
              <a:t>De</a:t>
            </a:r>
            <a:r>
              <a:rPr dirty="0" sz="950">
                <a:solidFill>
                  <a:srgbClr val="393d3f"/>
                </a:solidFill>
                <a:latin typeface="UMQAGO+Roboto-Black"/>
                <a:cs typeface="UMQAGO+Roboto-Black"/>
              </a:rPr>
              <a:t> </a:t>
            </a:r>
            <a:r>
              <a:rPr dirty="0" sz="950">
                <a:solidFill>
                  <a:srgbClr val="393d3f"/>
                </a:solidFill>
                <a:latin typeface="UMQAGO+Roboto-Black"/>
                <a:cs typeface="UMQAGO+Roboto-Black"/>
              </a:rPr>
              <a:t>Telegraaf</a:t>
            </a:r>
            <a:r>
              <a:rPr dirty="0" sz="950">
                <a:solidFill>
                  <a:srgbClr val="393d3f"/>
                </a:solidFill>
                <a:latin typeface="UMQAGO+Roboto-Black"/>
                <a:cs typeface="UMQAGO+Roboto-Black"/>
              </a:rPr>
              <a:t> </a:t>
            </a:r>
            <a:r>
              <a:rPr dirty="0" sz="950">
                <a:solidFill>
                  <a:srgbClr val="393d3f"/>
                </a:solidFill>
                <a:latin typeface="UMQAGO+Roboto-Black"/>
                <a:cs typeface="UMQAGO+Roboto-Black"/>
              </a:rPr>
              <a:t>Webshop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619783" y="8508359"/>
            <a:ext cx="624516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1">
                <a:solidFill>
                  <a:srgbClr val="264f99"/>
                </a:solidFill>
                <a:latin typeface="MTKJOE+Roboto-Bold"/>
                <a:cs typeface="MTKJOE+Roboto-Bold"/>
              </a:rPr>
              <a:t>Nieuws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3942583" y="8508359"/>
            <a:ext cx="504036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7">
                <a:solidFill>
                  <a:srgbClr val="0ab2ef"/>
                </a:solidFill>
                <a:latin typeface="MTKJOE+Roboto-Bold"/>
                <a:cs typeface="MTKJOE+Roboto-Bold"/>
              </a:rPr>
              <a:t>Sport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619783" y="8833527"/>
            <a:ext cx="1062323" cy="52997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2">
                <a:solidFill>
                  <a:srgbClr val="e6007e"/>
                </a:solidFill>
                <a:latin typeface="MTKJOE+Roboto-Bold"/>
                <a:cs typeface="MTKJOE+Roboto-Bold"/>
              </a:rPr>
              <a:t>Entertainment</a:t>
            </a:r>
          </a:p>
          <a:p>
            <a:pPr marL="0" marR="0">
              <a:lnSpc>
                <a:spcPts val="1312"/>
              </a:lnSpc>
              <a:spcBef>
                <a:spcPts val="1297"/>
              </a:spcBef>
              <a:spcAft>
                <a:spcPts val="0"/>
              </a:spcAft>
            </a:pPr>
            <a:r>
              <a:rPr dirty="0" sz="1100">
                <a:solidFill>
                  <a:srgbClr val="dc0000"/>
                </a:solidFill>
                <a:latin typeface="MTKJOE+Roboto-Bold"/>
                <a:cs typeface="MTKJOE+Roboto-Bold"/>
              </a:rPr>
              <a:t>Vrouw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3942583" y="8833527"/>
            <a:ext cx="806919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0">
                <a:solidFill>
                  <a:srgbClr val="576a97"/>
                </a:solidFill>
                <a:latin typeface="MTKJOE+Roboto-Bold"/>
                <a:cs typeface="MTKJOE+Roboto-Bold"/>
              </a:rPr>
              <a:t>Financieel</a:t>
            </a:r>
          </a:p>
        </p:txBody>
      </p:sp>
      <p:sp>
        <p:nvSpPr>
          <p:cNvPr id="25" name="object 25"/>
          <p:cNvSpPr txBox="1"/>
          <p:nvPr/>
        </p:nvSpPr>
        <p:spPr>
          <a:xfrm>
            <a:off x="3942583" y="9158693"/>
            <a:ext cx="702062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ea3bb"/>
                </a:solidFill>
                <a:latin typeface="MTKJOE+Roboto-Bold"/>
                <a:cs typeface="MTKJOE+Roboto-Bold"/>
              </a:rPr>
              <a:t>Lifestyle</a:t>
            </a:r>
          </a:p>
        </p:txBody>
      </p:sp>
      <p:sp>
        <p:nvSpPr>
          <p:cNvPr id="26" name="object 26"/>
          <p:cNvSpPr txBox="1"/>
          <p:nvPr/>
        </p:nvSpPr>
        <p:spPr>
          <a:xfrm>
            <a:off x="619783" y="9483861"/>
            <a:ext cx="854666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9ca24c"/>
                </a:solidFill>
                <a:latin typeface="MTKJOE+Roboto-Bold"/>
                <a:cs typeface="MTKJOE+Roboto-Bold"/>
              </a:rPr>
              <a:t>Wat</a:t>
            </a:r>
            <a:r>
              <a:rPr dirty="0" sz="1100">
                <a:solidFill>
                  <a:srgbClr val="9ca24c"/>
                </a:solidFill>
                <a:latin typeface="MTKJOE+Roboto-Bold"/>
                <a:cs typeface="MTKJOE+Roboto-Bold"/>
              </a:rPr>
              <a:t> </a:t>
            </a:r>
            <a:r>
              <a:rPr dirty="0" sz="1100">
                <a:solidFill>
                  <a:srgbClr val="9ca24c"/>
                </a:solidFill>
                <a:latin typeface="MTKJOE+Roboto-Bold"/>
                <a:cs typeface="MTKJOE+Roboto-Bold"/>
              </a:rPr>
              <a:t>U</a:t>
            </a:r>
            <a:r>
              <a:rPr dirty="0" sz="1100" spc="18">
                <a:solidFill>
                  <a:srgbClr val="9ca24c"/>
                </a:solidFill>
                <a:latin typeface="MTKJOE+Roboto-Bold"/>
                <a:cs typeface="MTKJOE+Roboto-Bold"/>
              </a:rPr>
              <a:t> </a:t>
            </a:r>
            <a:r>
              <a:rPr dirty="0" sz="1100">
                <a:solidFill>
                  <a:srgbClr val="9ca24c"/>
                </a:solidFill>
                <a:latin typeface="MTKJOE+Roboto-Bold"/>
                <a:cs typeface="MTKJOE+Roboto-Bold"/>
              </a:rPr>
              <a:t>Zegt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3942583" y="9483861"/>
            <a:ext cx="924899" cy="2048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0">
                <a:solidFill>
                  <a:srgbClr val="393d3f"/>
                </a:solidFill>
                <a:latin typeface="MTKJOE+Roboto-Bold"/>
                <a:cs typeface="MTKJOE+Roboto-Bold"/>
              </a:rPr>
              <a:t>Gesponsord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mitype="http://purl.org/dc/dcmitype/" xmlns:dc="http://purl.org/dc/elements/1.1/" xmlns:dcterms="http://purl.org/dc/terms/" xmlns:xsi="http://www.w3.org/2001/XMLSchema-instance">
  <dc:title>Presentation PowerPoint</dc:title>
  <dc:creator>Littl</dc:creator>
  <cp:lastModifiedBy>Littl</cp:lastModifiedBy>
  <cp:revision>1</cp:revision>
  <dcterms:modified xsi:type="dcterms:W3CDTF">2025-07-11T13:48:58+02:00</dcterms:modified>
</cp:coreProperties>
</file>