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7556500" cy="10680700"/>
  <p:notesSz cx="7556500" cy="10680700"/>
  <p:embeddedFontLst>
    <p:embeddedFont>
      <p:font typeface="IBHFDQ+Palatino-Roman"/>
      <p:regular r:id="rId19"/>
    </p:embeddedFont>
    <p:embeddedFont>
      <p:font typeface="JVFCIK+SymbolMT"/>
      <p:regular r:id="rId2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font" Target="fonts/font1.fntdata" /><Relationship Id="rId2" Type="http://schemas.openxmlformats.org/officeDocument/2006/relationships/tableStyles" Target="tableStyles.xml" /><Relationship Id="rId20" Type="http://schemas.openxmlformats.org/officeDocument/2006/relationships/font" Target="fonts/font2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9.png" /><Relationship Id="rId3" Type="http://schemas.openxmlformats.org/officeDocument/2006/relationships/image" Target="../media/image30.png" /><Relationship Id="rId4" Type="http://schemas.openxmlformats.org/officeDocument/2006/relationships/image" Target="../media/image31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2.png" /><Relationship Id="rId3" Type="http://schemas.openxmlformats.org/officeDocument/2006/relationships/image" Target="../media/image33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4.png" /><Relationship Id="rId3" Type="http://schemas.openxmlformats.org/officeDocument/2006/relationships/image" Target="../media/image35.png" /><Relationship Id="rId4" Type="http://schemas.openxmlformats.org/officeDocument/2006/relationships/image" Target="../media/image36.png" /><Relationship Id="rId5" Type="http://schemas.openxmlformats.org/officeDocument/2006/relationships/image" Target="../media/image37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8.png" /><Relationship Id="rId3" Type="http://schemas.openxmlformats.org/officeDocument/2006/relationships/image" Target="../media/image39.png" /><Relationship Id="rId4" Type="http://schemas.openxmlformats.org/officeDocument/2006/relationships/image" Target="../media/image40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Relationship Id="rId3" Type="http://schemas.openxmlformats.org/officeDocument/2006/relationships/image" Target="../media/image7.png" /><Relationship Id="rId4" Type="http://schemas.openxmlformats.org/officeDocument/2006/relationships/image" Target="../media/image8.png" /><Relationship Id="rId5" Type="http://schemas.openxmlformats.org/officeDocument/2006/relationships/image" Target="../media/image9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Relationship Id="rId3" Type="http://schemas.openxmlformats.org/officeDocument/2006/relationships/image" Target="../media/image11.png" /><Relationship Id="rId4" Type="http://schemas.openxmlformats.org/officeDocument/2006/relationships/image" Target="../media/image1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Relationship Id="rId3" Type="http://schemas.openxmlformats.org/officeDocument/2006/relationships/image" Target="../media/image14.png" /><Relationship Id="rId4" Type="http://schemas.openxmlformats.org/officeDocument/2006/relationships/image" Target="../media/image15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Relationship Id="rId3" Type="http://schemas.openxmlformats.org/officeDocument/2006/relationships/image" Target="../media/image17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png" /><Relationship Id="rId3" Type="http://schemas.openxmlformats.org/officeDocument/2006/relationships/image" Target="../media/image19.png" /><Relationship Id="rId4" Type="http://schemas.openxmlformats.org/officeDocument/2006/relationships/image" Target="../media/image20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Relationship Id="rId3" Type="http://schemas.openxmlformats.org/officeDocument/2006/relationships/image" Target="../media/image22.png" /><Relationship Id="rId4" Type="http://schemas.openxmlformats.org/officeDocument/2006/relationships/image" Target="../media/image23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png" /><Relationship Id="rId3" Type="http://schemas.openxmlformats.org/officeDocument/2006/relationships/image" Target="../media/image25.png" /><Relationship Id="rId4" Type="http://schemas.openxmlformats.org/officeDocument/2006/relationships/image" Target="../media/image26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png" /><Relationship Id="rId3" Type="http://schemas.openxmlformats.org/officeDocument/2006/relationships/image" Target="../media/image28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136699" y="2001570"/>
            <a:ext cx="5321300" cy="376176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685716" y="464997"/>
            <a:ext cx="2870784" cy="815975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689400" y="10319693"/>
            <a:ext cx="801623" cy="12700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9099" y="456742"/>
            <a:ext cx="4528185" cy="815975"/>
          </a:xfrm>
          <a:prstGeom prst="rect">
            <a:avLst/>
          </a:prstGeom>
          <a:blipFill>
            <a:blip cstate="print" r:embed="rId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51838" y="483413"/>
            <a:ext cx="4123709" cy="7108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68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de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bij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PTSS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en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niet</a:t>
            </a:r>
          </a:p>
          <a:p>
            <a:pPr marL="0" marR="0">
              <a:lnSpc>
                <a:spcPts val="17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zijn,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zorgt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voor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'drama'</a:t>
            </a:r>
          </a:p>
          <a:p>
            <a:pPr marL="0" marR="0">
              <a:lnSpc>
                <a:spcPts val="1768"/>
              </a:lnSpc>
              <a:spcBef>
                <a:spcPts val="7"/>
              </a:spcBef>
              <a:spcAft>
                <a:spcPts val="0"/>
              </a:spcAft>
            </a:pP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en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een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in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je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 </a:t>
            </a:r>
            <a:r>
              <a:rPr dirty="0" sz="1600">
                <a:solidFill>
                  <a:srgbClr val="ffffff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50936" y="6197540"/>
            <a:ext cx="5824152" cy="17100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9326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Heb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weleens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afgevraagd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waarom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altijd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lijkt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‘aan’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te</a:t>
            </a:r>
          </a:p>
          <a:p>
            <a:pPr marL="0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staan,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waarom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onrustig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gehaast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waarom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</a:p>
          <a:p>
            <a:pPr marL="126802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zonder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inspanning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toch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moe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aan</a:t>
            </a:r>
          </a:p>
          <a:p>
            <a:pPr marL="32595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eind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misschien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vraag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weleens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</a:t>
            </a:r>
          </a:p>
          <a:p>
            <a:pPr marL="49783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(onverklaarbare)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veroorzaakt</a:t>
            </a:r>
          </a:p>
          <a:p>
            <a:pPr marL="2414308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worden?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750664" y="7870892"/>
            <a:ext cx="222386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36626" y="8148261"/>
            <a:ext cx="4449579" cy="5975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Heb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meerdere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vragen,</a:t>
            </a:r>
          </a:p>
          <a:p>
            <a:pPr marL="1059283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lees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vooral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verder.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21815" y="8925500"/>
            <a:ext cx="1460402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INTRODUCTIE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21815" y="9203437"/>
            <a:ext cx="5828706" cy="4703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spreek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praktijk,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gehele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gefractioneerde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medische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systeem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hebben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4408" y="10214774"/>
            <a:ext cx="1284009" cy="2858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  <a:p>
            <a:pPr marL="0" marR="0">
              <a:lnSpc>
                <a:spcPts val="966"/>
              </a:lnSpc>
              <a:spcBef>
                <a:spcPts val="17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92959" y="10214774"/>
            <a:ext cx="957211" cy="2858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Praagsingel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5</a:t>
            </a:r>
          </a:p>
          <a:p>
            <a:pPr marL="0" marR="0">
              <a:lnSpc>
                <a:spcPts val="966"/>
              </a:lnSpc>
              <a:spcBef>
                <a:spcPts val="17"/>
              </a:spcBef>
              <a:spcAft>
                <a:spcPts val="0"/>
              </a:spcAft>
            </a:pP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3404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CM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808080"/>
                </a:solidFill>
                <a:latin typeface="Calibri"/>
                <a:cs typeface="Calibri"/>
              </a:rPr>
              <a:t>IJsselstein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735372" y="10214774"/>
            <a:ext cx="892892" cy="2858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Utrecht</a:t>
            </a:r>
          </a:p>
          <a:p>
            <a:pPr marL="0" marR="0">
              <a:lnSpc>
                <a:spcPts val="966"/>
              </a:lnSpc>
              <a:spcBef>
                <a:spcPts val="17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Tel.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030-200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6761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689399" y="10211726"/>
            <a:ext cx="2186676" cy="3010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0563c1"/>
                </a:solidFill>
                <a:latin typeface="Calibri"/>
                <a:cs typeface="Calibri"/>
              </a:rPr>
              <a:t>www.ptssvoorbij.nl</a:t>
            </a:r>
            <a:r>
              <a:rPr dirty="0" sz="800" spc="1971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Kamer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Koophandel</a:t>
            </a:r>
          </a:p>
          <a:p>
            <a:pPr marL="0" marR="0">
              <a:lnSpc>
                <a:spcPts val="97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u="sng">
                <a:solidFill>
                  <a:srgbClr val="0562c0"/>
                </a:solidFill>
                <a:latin typeface="Calibri"/>
                <a:cs typeface="Calibri"/>
              </a:rPr>
              <a:t>contact@ptssvoorbij.nl</a:t>
            </a:r>
            <a:r>
              <a:rPr dirty="0" sz="800" spc="736">
                <a:solidFill>
                  <a:srgbClr val="0562c0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Amsterdam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65457641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887007" y="10214774"/>
            <a:ext cx="1409584" cy="2858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IBAN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NL32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INGB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0007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2147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89</a:t>
            </a:r>
          </a:p>
          <a:p>
            <a:pPr marL="0" marR="0">
              <a:lnSpc>
                <a:spcPts val="966"/>
              </a:lnSpc>
              <a:spcBef>
                <a:spcPts val="17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BTW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NL001478909B38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892350" y="6714462"/>
            <a:ext cx="3805542" cy="268595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991300"/>
            <a:ext cx="4314738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INTEGRAAL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HERSTEL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2269236"/>
            <a:ext cx="5833488" cy="11225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degenen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tijdje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volgen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oplossen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problematiek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duidelijk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nogmaals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oplossen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niveau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trigger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(aanleiding/bron)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veroorzaakt,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oplost.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248128" y="3570164"/>
            <a:ext cx="5227766" cy="11553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6256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Vandaar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velen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zo’n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gevoel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hebben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</a:p>
          <a:p>
            <a:pPr marL="0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“vastzitten”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problematiek.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komen,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ondanks</a:t>
            </a:r>
          </a:p>
          <a:p>
            <a:pPr marL="551407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herhaalde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pogingen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verder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blijven</a:t>
            </a:r>
          </a:p>
          <a:p>
            <a:pPr marL="690878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hulpeloos,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radeloos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wat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114699" y="4688780"/>
            <a:ext cx="3494439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noemt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“uitbehandeld”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achter.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5183124"/>
            <a:ext cx="5829705" cy="13389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gedoemd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moeten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overleven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dagelijkse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negatieve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‘falen’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ligt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duidelijkheid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zeker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bereidwilligheid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</a:t>
            </a:r>
            <a:r>
              <a:rPr dirty="0" sz="1400" spc="-14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hebben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geprobeerd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hebben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beste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wil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getoond.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duidelijk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maken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benadering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dusver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gekozen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bevredigend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daarmee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lossen.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44191" y="10196486"/>
            <a:ext cx="84904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10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31178" y="1771844"/>
            <a:ext cx="5860272" cy="11553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reden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waarom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</a:p>
          <a:p>
            <a:pPr marL="251819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onterecht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jarenlang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gezocht</a:t>
            </a:r>
          </a:p>
          <a:p>
            <a:pPr marL="847261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medische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antwoorden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1873672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stressverschijnselen.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50664" y="2890460"/>
            <a:ext cx="222386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52623" y="3167828"/>
            <a:ext cx="5618492" cy="11553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7242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gebrek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duidelijkheid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plaatsen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‘opgegeven’</a:t>
            </a:r>
            <a:r>
              <a:rPr dirty="0" sz="1800" spc="14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–</a:t>
            </a:r>
          </a:p>
          <a:p>
            <a:pPr marL="14063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krijgt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weliswaar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medische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diagnose,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</a:t>
            </a:r>
          </a:p>
          <a:p>
            <a:pPr marL="33095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gelabeld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eerdergenoemde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“SOLK-etiket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4500373"/>
            <a:ext cx="5381893" cy="6897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natuurlijk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allerergst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belangrijk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geholpen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enkele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manier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verlichting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5369053"/>
            <a:ext cx="5698757" cy="6867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stroom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voortraast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lichaam,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versterkend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ziekmakend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veroorzaakt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ondraaglijk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leiden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zonder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herstel.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6237733"/>
            <a:ext cx="5612552" cy="13389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doorlopende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trauma’s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bestaan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abortus,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wanneer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bijna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ongeloofwaardig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prikkels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(triggers)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flashbacks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abortus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voortduurt.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Prikkels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(triggers)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degelijk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beide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20432" y="7758116"/>
            <a:ext cx="5483057" cy="143272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9069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“Heling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betekent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nooit</a:t>
            </a:r>
          </a:p>
          <a:p>
            <a:pPr marL="76965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bestaan.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betekent,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hier-en-nu,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63459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langer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leven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beheerst,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omdat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oplossen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triggers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</a:p>
          <a:p>
            <a:pPr marL="1505044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ontstaan.”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644191" y="10196486"/>
            <a:ext cx="84904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11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139048" y="5040146"/>
            <a:ext cx="3316516" cy="3016478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1772412"/>
            <a:ext cx="5843366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Gelukkig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degelijk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mogelijk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triggers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lossen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daardoor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waargenomen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bedreigingen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heffen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daarmee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oncontroleerbare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ziekmakende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productie.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2641093"/>
            <a:ext cx="5700879" cy="13389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integraal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Trauma-hersteltraject,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waarbij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onderbouwde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vooruitstrevende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interventies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gebruikt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triggers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lossen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trauma's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daarmee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opgelost,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verdwijnen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collaterale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</a:p>
          <a:p>
            <a:pPr marL="0" marR="0">
              <a:lnSpc>
                <a:spcPts val="1708"/>
              </a:lnSpc>
              <a:spcBef>
                <a:spcPts val="21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onderdeel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  <a:r>
              <a:rPr dirty="0" sz="1400" spc="-13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https://www.ptssvoorbij.nl/de-rol-van-</a:t>
            </a:r>
          </a:p>
          <a:p>
            <a:pPr marL="0" marR="0">
              <a:lnSpc>
                <a:spcPts val="170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energie-bij-het-effectief-oplossen-van-ptss-en-trauma-infographic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4158997"/>
            <a:ext cx="5804557" cy="6897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trauma’s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later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hiermee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opgelost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Hiermee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opgelost.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8270748"/>
            <a:ext cx="5721697" cy="9061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leven,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overleven.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integraal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hersteltraject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ontwikkeld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herstellen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goede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kwaliteit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leven!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44191" y="10196486"/>
            <a:ext cx="84904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12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772412"/>
            <a:ext cx="5256091" cy="4703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jezelf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dierbare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artikel?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Neem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vrijblijvend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vertrouwelijk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contact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gratis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kennismakingsgesprek.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2424684"/>
            <a:ext cx="5548246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contact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opnemen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invullen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contactformulier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70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website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www.ptssvoorbij.nl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naar</a:t>
            </a:r>
          </a:p>
          <a:p>
            <a:pPr marL="0" marR="0">
              <a:lnSpc>
                <a:spcPts val="17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telefoonnummer: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030-2006761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3290317"/>
            <a:ext cx="5878075" cy="6897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Neem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regie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gezondheid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terug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cadeau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dierbare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vergeet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iedereen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persoonlijk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maat)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hersteltraject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is!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44191" y="10196486"/>
            <a:ext cx="84904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33499" y="5257190"/>
            <a:ext cx="5727700" cy="381373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1772412"/>
            <a:ext cx="5820965" cy="15553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doorgelopen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gezet’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opmerking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problematiek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‘tussen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zit’.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Nou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ja,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manier,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zegt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eigenlijk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‘echt’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medisch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'label/etiket'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Somatisch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Onvoldoende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verklaarbare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(#SOLK).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Want,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minst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onvoldoende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lichamelijk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verklaarbaar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eindigt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begint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pijnlijk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vaak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langdurig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proces.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Zoeken,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zoeken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zoeken</a:t>
            </a:r>
            <a:r>
              <a:rPr dirty="0" sz="1400" spc="-17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waarnaar?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3509772"/>
            <a:ext cx="5789474" cy="15553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pijnlijk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groep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helaas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behoren.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eerder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Podcast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gepubliceerd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titel: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“PTSS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tussen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oren”</a:t>
            </a:r>
          </a:p>
          <a:p>
            <a:pPr marL="0" marR="0">
              <a:lnSpc>
                <a:spcPts val="170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https://www.ptssvoorbij.nl/podcast/ptss-zit-niet-tussen-de-oren</a:t>
            </a:r>
            <a:r>
              <a:rPr dirty="0" sz="1400">
                <a:solidFill>
                  <a:srgbClr val="0562c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podcast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samen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Rachel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Noah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Harmony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getiteld: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"PTSS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</a:p>
          <a:p>
            <a:pPr marL="0" marR="0">
              <a:lnSpc>
                <a:spcPts val="1708"/>
              </a:lnSpc>
              <a:spcBef>
                <a:spcPts val="21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daarmee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leven?"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https://www.ptssvoorbij.nl/podcast/ptss-moet-je-</a:t>
            </a:r>
          </a:p>
          <a:p>
            <a:pPr marL="0" marR="0">
              <a:lnSpc>
                <a:spcPts val="170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daarmee-leren-leven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2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771844"/>
            <a:ext cx="2876686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INTELLIGENTE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DRIE-EENHEID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2049781"/>
            <a:ext cx="5610353" cy="9061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benaderen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afzonderlijke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onderdelen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 spc="-19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onvoldoende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effectief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blijken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huidige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gezondheidsdata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ongeveer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miljoen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Nederland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vorm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chronische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ziekte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(bron: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RIVM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Volksgezondheid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Zorg).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3137917"/>
            <a:ext cx="5863943" cy="9031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dagelijks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praktijk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gevolgen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misdiagnoses,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diagnoses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later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'herroepen'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voorkomende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misvatting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burn-out,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herhaalde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burn-out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4223005"/>
            <a:ext cx="5685333" cy="6867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eerder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artikel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beschreven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“nieuwe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Paard</a:t>
            </a:r>
          </a:p>
          <a:p>
            <a:pPr marL="0" marR="0">
              <a:lnSpc>
                <a:spcPts val="17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Troje”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https://www.ptssvoorbij.nl/burn-out-het-nieuwe-ptss-paard-van-</a:t>
            </a:r>
          </a:p>
          <a:p>
            <a:pPr marL="0" marR="0">
              <a:lnSpc>
                <a:spcPts val="170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u="sng">
                <a:solidFill>
                  <a:srgbClr val="0562c0"/>
                </a:solidFill>
                <a:latin typeface="Calibri"/>
                <a:cs typeface="Calibri"/>
              </a:rPr>
              <a:t>troje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5088636"/>
            <a:ext cx="5676080" cy="15584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zeker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dagelijks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burn-out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iets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'oplossing'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zou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burn-out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artikel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hierover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lezen,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ontbreekt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helaas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aanraking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komen,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benodigde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specialistische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kennis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juist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tijdig</a:t>
            </a:r>
          </a:p>
          <a:p>
            <a:pPr marL="0" marR="0">
              <a:lnSpc>
                <a:spcPts val="1699"/>
              </a:lnSpc>
              <a:spcBef>
                <a:spcPts val="7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onderscheid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tussen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burn-out.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21815" y="6825997"/>
            <a:ext cx="5820095" cy="9061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intelligente,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holistische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drie-eenheid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(lichaam-ziel-geest)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tegelijk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informatienetwerk.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middel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signalen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geregistreerd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hersenen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iets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aandacht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vraagt.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51887" y="7913564"/>
            <a:ext cx="5820692" cy="17100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organisme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namelijk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altijd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zoek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staat</a:t>
            </a:r>
          </a:p>
          <a:p>
            <a:pPr marL="412997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optimaal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functioneren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binnen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bepaalde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vooraf</a:t>
            </a:r>
          </a:p>
          <a:p>
            <a:pPr marL="469029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ingestelde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grenzen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(een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staat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“homeostase”).</a:t>
            </a:r>
          </a:p>
          <a:p>
            <a:pPr marL="144825" marR="0">
              <a:lnSpc>
                <a:spcPts val="21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Vanuit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holistisch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perspectief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weten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verder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spc="12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er</a:t>
            </a:r>
          </a:p>
          <a:p>
            <a:pPr marL="245397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altijd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eerst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mentale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activiteit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is,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voordat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</a:p>
          <a:p>
            <a:pPr marL="516136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reacties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ontstaan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nooit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andersom!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3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985695" y="6125350"/>
            <a:ext cx="3623309" cy="361244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988821"/>
            <a:ext cx="5694847" cy="13389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eigenlijk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algemeen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'haat-liefde'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verhouding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hebben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goed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prima.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Werkt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bepaald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‘deel’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behoren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belanden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meesten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via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huisarts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‘specialistische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zorg’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verzoek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probleem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spoedig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mogelijk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lossen.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3509772"/>
            <a:ext cx="5535572" cy="11195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huidige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'medische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systeem'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specifiek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context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minst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urgente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aandacht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behoeft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blijkt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grote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hoeveelheid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chronische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ziekte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dagelijks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geconfronteerd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goed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functionerend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arbeidsongeschikt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geworden.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4811269"/>
            <a:ext cx="5727730" cy="13389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Bloedtesten,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scans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onderzoeken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diagnostisch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medisch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opgeleverd.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moeilijk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accepteren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zwaar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belastend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hun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omgeving.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duurt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'onderzoek'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achter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rug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kostbare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hersteltijd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verloren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begint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hopeloos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4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1815" y="1772412"/>
            <a:ext cx="5712903" cy="13389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tegenstrijdige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SOLK-diagnose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'diagnose'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kant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‘bevrijdend’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klinkt,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kant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erg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onbevredigend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gevreesd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benaderen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'bron'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lijkt.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invalshoek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vanzelfsprekend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chronisch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ander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woord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permanent.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3292796"/>
            <a:ext cx="3418818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TOXISCHE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90505" y="3789620"/>
            <a:ext cx="5742497" cy="11523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Onopgeloste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triggers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veroorzaken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227207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strijd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207559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regelrecht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drama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leven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degene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2400251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750664" y="4905188"/>
            <a:ext cx="222386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44629" y="5182556"/>
            <a:ext cx="5835079" cy="8779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1588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zelf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wilt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bedenkt,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</a:p>
          <a:p>
            <a:pPr marL="0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ongevraagd,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automatisch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oncontroleerbaar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overkomt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753779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pas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voelt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nadat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weer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ontstaan.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6237733"/>
            <a:ext cx="5694464" cy="13389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leidt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vastzittend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energiepatroon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vaker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haast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productie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giftige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(toxische)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afbraak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effecten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leidt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allerlei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lichamelijke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klachten.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natuurlijke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5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866633" y="1784527"/>
            <a:ext cx="3861434" cy="2305276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38771" y="4307780"/>
            <a:ext cx="5848065" cy="17131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7008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praktijk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eerdere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benaderingen</a:t>
            </a:r>
          </a:p>
          <a:p>
            <a:pPr marL="0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heeft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gezien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gerichtheid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oplossen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</a:p>
          <a:p>
            <a:pPr marL="88123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waardoor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dagelijks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belast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wordt.</a:t>
            </a:r>
          </a:p>
          <a:p>
            <a:pPr marL="76123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Echter,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laat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zich</a:t>
            </a:r>
          </a:p>
          <a:p>
            <a:pPr marL="105704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oplossen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niveau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zich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belastende</a:t>
            </a:r>
          </a:p>
          <a:p>
            <a:pPr marL="1943432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klacht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presenteert.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750664" y="5981132"/>
            <a:ext cx="222386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77250" y="6261548"/>
            <a:ext cx="5371390" cy="143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317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precies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ontstaan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naar</a:t>
            </a:r>
          </a:p>
          <a:p>
            <a:pPr marL="22210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aanleiding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eerdere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begon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146837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zintuiglijke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waarneming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(ruiken,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voelen,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zien,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horen</a:t>
            </a:r>
          </a:p>
          <a:p>
            <a:pPr marL="0" marR="0">
              <a:lnSpc>
                <a:spcPts val="2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proeven).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context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970431" marR="0">
              <a:lnSpc>
                <a:spcPts val="2197"/>
              </a:lnSpc>
              <a:spcBef>
                <a:spcPts val="1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aanleiding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“trigger”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genoemd.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7871460"/>
            <a:ext cx="5609078" cy="15553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trigger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vastzittend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patroon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energie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eenzelfde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manier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veroorzaakt.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doorlopende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trauma’s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bestaan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wanneer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Stoornis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(PTSS)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hebt.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klinkt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ongeloofwaardig,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prikkels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(triggers)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veroorzaken</a:t>
            </a:r>
            <a:r>
              <a:rPr dirty="0" sz="1400" spc="1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trauma’s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lezen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oorzaak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https://www.ptssvoorbij.nl/de-ptss-flashback-infographic.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6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33499" y="6001325"/>
            <a:ext cx="5727700" cy="366395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772412"/>
            <a:ext cx="5859020" cy="9061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PTSS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Trauma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haast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gevolgen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gereageerd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waargenomen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bedreigingen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vanuit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omgeving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reageren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opnieuw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aangemaakt.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2857500"/>
            <a:ext cx="5776015" cy="11225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Epinefrine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genoemd)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hormoon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overdrachtsstof.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neurotransmitter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genoemd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(*).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reactie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zintuiglijke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waarnemingen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(gezicht,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gehoor,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reuk,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smaak,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gevoel)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geproduceerd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bijniermerg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sommige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zenuwcellen.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4160877"/>
            <a:ext cx="5788913" cy="7819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(*)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neurotransmitter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overdrachtsstof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signaalstof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contactplaats</a:t>
            </a:r>
          </a:p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tussen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twee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zenuwcellen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(“synaps”)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zenuwstelsel,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zenuwimpulsen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overdraagt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</a:p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impulsen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overdraagt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motorische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zenuwcellen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spiercellen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zenuwreceptoren</a:t>
            </a:r>
          </a:p>
          <a:p>
            <a:pPr marL="0" marR="0">
              <a:lnSpc>
                <a:spcPts val="146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overdraagt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zintuiglijke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0000"/>
                </a:solidFill>
                <a:latin typeface="Calibri"/>
                <a:cs typeface="Calibri"/>
              </a:rPr>
              <a:t>zenuwcellen.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5122165"/>
            <a:ext cx="5714461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waargenomen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overlevingsbedreiging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(waar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ingebeeld)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komt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grote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hoeveelheden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vrij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mensen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Posttraumatische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ervaren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herkenbare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7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974265" y="5102161"/>
            <a:ext cx="3646170" cy="3637054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1815" y="1991300"/>
            <a:ext cx="4389179" cy="317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KLACHTEN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BIJ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TEVEEL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1815" y="2269236"/>
            <a:ext cx="5706984" cy="9031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Wanneer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bedreigd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hierdoor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alert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gevaar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voortdurend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vlucht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willen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slaan,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karakteristieke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teveel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giftige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(toxische)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uiteindelijk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ziekmakende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1815" y="3354324"/>
            <a:ext cx="5568205" cy="9031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teveel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Adrenaline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gebeuren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allerlei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'vreemde'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lichaam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bijvoorbeeld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selectie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moment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allerbelangrijkste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(blijven)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gebruiken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‘overleven’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tijdelijk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even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‘gepauzeerd’.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1815" y="4439412"/>
            <a:ext cx="5823014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zo’n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ondergeschikt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belangrijk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verteren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gericht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afweren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bedreiging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goed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mogelijk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overleven!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1815" y="8953501"/>
            <a:ext cx="5263719" cy="4703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deze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'Adrenaline-situatie'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allerlei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manieren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pijnlijk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lichamelijk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gewaar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bijvoorbeeld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doordat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0000"/>
                </a:solidFill>
                <a:latin typeface="Calibri"/>
                <a:cs typeface="Calibri"/>
              </a:rPr>
              <a:t>je;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50415" y="9425938"/>
            <a:ext cx="211282" cy="1949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379015" y="9386317"/>
            <a:ext cx="2617589" cy="25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Bang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misselijk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9647" y="10199535"/>
            <a:ext cx="1039247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8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39647" y="10324502"/>
            <a:ext cx="1284009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5108626" y="623748"/>
            <a:ext cx="1637029" cy="42291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19099" y="612953"/>
            <a:ext cx="4528185" cy="43561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374" y="654061"/>
            <a:ext cx="4525032" cy="373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Zolang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triggers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bij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PTSS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Trauma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niet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opgelost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zijn,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zorgt</a:t>
            </a: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Adrenaline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'drama'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een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voortdurende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strijd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in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je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 </a:t>
            </a:r>
            <a:r>
              <a:rPr dirty="0" sz="1200">
                <a:solidFill>
                  <a:srgbClr val="fffefe"/>
                </a:solidFill>
                <a:latin typeface="IBHFDQ+Palatino-Roman"/>
                <a:cs typeface="IBHFDQ+Palatino-Roman"/>
              </a:rPr>
              <a:t>lichaam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50415" y="1812033"/>
            <a:ext cx="211282" cy="411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79015" y="1772412"/>
            <a:ext cx="2664260" cy="4703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Hart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bonkt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lijf.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paniekaanval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krijgt;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79015" y="2205229"/>
            <a:ext cx="5420910" cy="24240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overmand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stressreactie,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hart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slaat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hol,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droge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keel,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zweethanden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voelt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plots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misselijk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hoofd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ineens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onwerkelijk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letterlijk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doodsbang.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gebeurt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ineens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ogenschijnlijk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speciale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oorzaak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overvallen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oncontroleerbare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hevige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angst.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ontzettend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bang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controle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over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jezelf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situatie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verliest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</a:p>
          <a:p>
            <a:pPr marL="0" marR="0">
              <a:lnSpc>
                <a:spcPts val="1699"/>
              </a:lnSpc>
              <a:spcBef>
                <a:spcPts val="7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erger,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angst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Paniekaanvallen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zeer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intens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beangstigend.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daarna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gebeurt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beangstigender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bang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later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een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dergelijke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paniekaanval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krijgen.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veroorzaakt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angst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angst.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Buikpijn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en/of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diarree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50415" y="4415026"/>
            <a:ext cx="211282" cy="4143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54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79015" y="4594860"/>
            <a:ext cx="5254969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onrustig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slaapt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uitgerust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raakt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hebt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idee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waarom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regelmatig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wakker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schiet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midden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plots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‘klaar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wakker’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kunt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zijn.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50415" y="5283706"/>
            <a:ext cx="211282" cy="1715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54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9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379015" y="5244085"/>
            <a:ext cx="5016938" cy="19912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Neerslachtig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raakt.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reuma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lijkende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gewrichtsontstekingen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  <a:p>
            <a:pPr marL="0" marR="0">
              <a:lnSpc>
                <a:spcPts val="1699"/>
              </a:lnSpc>
              <a:spcBef>
                <a:spcPts val="2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(Heel)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toilet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om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plassen.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Wazig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ziet,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maar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tegelijkertijd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‘waakzaam’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‘alert’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Spierkrampen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vaak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(onder)benen.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gejaagd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voelt.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oorzaak,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bijzonder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onrustig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bent.</a:t>
            </a:r>
          </a:p>
          <a:p>
            <a:pPr marL="0" marR="0">
              <a:lnSpc>
                <a:spcPts val="1699"/>
              </a:lnSpc>
              <a:spcBef>
                <a:spcPts val="78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snel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ondiep/oppervlakkig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ademhalen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(soms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gaat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hyperventileren).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150415" y="7237473"/>
            <a:ext cx="211282" cy="411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379015" y="7197853"/>
            <a:ext cx="5422935" cy="4703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Hoofdpijn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Migraine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Oorsuizen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allerlei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mogelijke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vormen;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tonen,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lage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tonen,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af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379015" y="7633717"/>
            <a:ext cx="1645668" cy="25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continue,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etc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50415" y="7889745"/>
            <a:ext cx="211282" cy="8441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  <a:p>
            <a:pPr marL="0" marR="0">
              <a:lnSpc>
                <a:spcPts val="1234"/>
              </a:lnSpc>
              <a:spcBef>
                <a:spcPts val="4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JVFCIK+SymbolMT"/>
                <a:cs typeface="JVFCIK+SymbolMT"/>
              </a:rPr>
              <a:t>•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379015" y="7850124"/>
            <a:ext cx="5232350" cy="6867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Steeds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duizelig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(dit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zelfs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hoofd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voorkomen.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Kramp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benen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  <a:p>
            <a:pPr marL="0" marR="0">
              <a:lnSpc>
                <a:spcPts val="1699"/>
              </a:lnSpc>
              <a:spcBef>
                <a:spcPts val="4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Hoge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bloeddrukverschijnselen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krijgt.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379015" y="8499349"/>
            <a:ext cx="5037984" cy="25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Gewicht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toeneemt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doordat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verloop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van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tijd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je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eten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drinken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379015" y="8718804"/>
            <a:ext cx="4785149" cy="25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minder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goed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verteerd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en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dit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daardoor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als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wordt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opgeslagen.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21815" y="9151620"/>
            <a:ext cx="1563939" cy="25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...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&amp;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nog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veel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0000"/>
                </a:solidFill>
                <a:latin typeface="Calibri"/>
                <a:cs typeface="Calibri"/>
              </a:rPr>
              <a:t>meer.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39647" y="10199535"/>
            <a:ext cx="1284009" cy="285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PTSS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Voorbij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-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©2021</a:t>
            </a:r>
          </a:p>
          <a:p>
            <a:pPr marL="0" marR="0">
              <a:lnSpc>
                <a:spcPts val="966"/>
              </a:lnSpc>
              <a:spcBef>
                <a:spcPts val="17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Alle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rechten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voorbehouden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644191" y="10196486"/>
            <a:ext cx="797553" cy="160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6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Pagina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9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van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7f7f7f"/>
                </a:solidFill>
                <a:latin typeface="Calibri"/>
                <a:cs typeface="Calibri"/>
              </a:rPr>
              <a:t>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2025-03-09T11:00:43+01:00</dcterms:modified>
</cp:coreProperties>
</file>