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7556500" cy="10693400"/>
  <p:embeddedFontLst>
    <p:embeddedFont>
      <p:font typeface="BMIJPH+Montserrat Bold"/>
      <p:regular r:id="rId11"/>
    </p:embeddedFont>
    <p:embeddedFont>
      <p:font typeface="GIAKJK+Montserrat Regular"/>
      <p:regular r:id="rId12"/>
    </p:embeddedFont>
    <p:embeddedFont>
      <p:font typeface="OCQMBQ+ArialMT"/>
      <p:regular r:id="rId13"/>
    </p:embeddedFont>
    <p:embeddedFont>
      <p:font typeface="JEDWRP+Arial-BoldMT"/>
      <p:regular r:id="rId14"/>
    </p:embeddedFont>
    <p:embeddedFont>
      <p:font typeface="EBUFAD+Arial-ItalicMT"/>
      <p:regular r:id="rId15"/>
    </p:embeddedFont>
    <p:embeddedFont>
      <p:font typeface="LPIJGE+CourierNewPSMT"/>
      <p:regular r:id="rId16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font" Target="fonts/font1.fntdata" /><Relationship Id="rId12" Type="http://schemas.openxmlformats.org/officeDocument/2006/relationships/font" Target="fonts/font2.fntdata" /><Relationship Id="rId13" Type="http://schemas.openxmlformats.org/officeDocument/2006/relationships/font" Target="fonts/font3.fntdata" /><Relationship Id="rId14" Type="http://schemas.openxmlformats.org/officeDocument/2006/relationships/font" Target="fonts/font4.fntdata" /><Relationship Id="rId15" Type="http://schemas.openxmlformats.org/officeDocument/2006/relationships/font" Target="fonts/font5.fntdata" /><Relationship Id="rId16" Type="http://schemas.openxmlformats.org/officeDocument/2006/relationships/font" Target="fonts/font6.fntdata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7556500" cy="106934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03786" y="714029"/>
            <a:ext cx="2334857" cy="34309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401"/>
              </a:lnSpc>
              <a:spcBef>
                <a:spcPts val="0"/>
              </a:spcBef>
              <a:spcAft>
                <a:spcPts val="0"/>
              </a:spcAft>
            </a:pP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S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I</a:t>
            </a:r>
            <a:r>
              <a:rPr dirty="0" sz="1750" spc="-3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G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N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A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L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E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R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I</a:t>
            </a:r>
            <a:r>
              <a:rPr dirty="0" sz="1750" spc="-3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N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3786" y="1018829"/>
            <a:ext cx="4043561" cy="95269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401"/>
              </a:lnSpc>
              <a:spcBef>
                <a:spcPts val="0"/>
              </a:spcBef>
              <a:spcAft>
                <a:spcPts val="0"/>
              </a:spcAft>
            </a:pP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E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R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N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S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T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I</a:t>
            </a:r>
            <a:r>
              <a:rPr dirty="0" sz="1750" spc="-3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G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E</a:t>
            </a:r>
            <a:r>
              <a:rPr dirty="0" sz="1750" spc="910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B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E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N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A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D</a:t>
            </a:r>
            <a:r>
              <a:rPr dirty="0" sz="1750" spc="-43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E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L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I</a:t>
            </a:r>
            <a:r>
              <a:rPr dirty="0" sz="1750" spc="-3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N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G</a:t>
            </a:r>
          </a:p>
          <a:p>
            <a:pPr marL="0" marR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G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E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T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R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O</a:t>
            </a:r>
            <a:r>
              <a:rPr dirty="0" sz="1750" spc="-43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F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F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E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N</a:t>
            </a:r>
            <a:r>
              <a:rPr dirty="0" sz="1750" spc="910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O</a:t>
            </a:r>
            <a:r>
              <a:rPr dirty="0" sz="1750" spc="-43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U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D</a:t>
            </a:r>
            <a:r>
              <a:rPr dirty="0" sz="1750" spc="-43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E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R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S</a:t>
            </a:r>
          </a:p>
          <a:p>
            <a:pPr marL="0" marR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T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O</a:t>
            </a:r>
            <a:r>
              <a:rPr dirty="0" sz="1750" spc="-43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E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S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L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A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G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E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N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S</a:t>
            </a:r>
            <a:r>
              <a:rPr dirty="0" sz="1750" spc="-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C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H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A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N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D</a:t>
            </a:r>
            <a:r>
              <a:rPr dirty="0" sz="1750" spc="-43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A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A</a:t>
            </a:r>
            <a:r>
              <a:rPr dirty="0" sz="1750" spc="-42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L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56000" y="4466477"/>
            <a:ext cx="2380158" cy="8516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6406"/>
              </a:lnSpc>
              <a:spcBef>
                <a:spcPts val="0"/>
              </a:spcBef>
              <a:spcAft>
                <a:spcPts val="0"/>
              </a:spcAft>
            </a:pPr>
            <a:r>
              <a:rPr dirty="0" sz="4650">
                <a:solidFill>
                  <a:srgbClr val="b21b53"/>
                </a:solidFill>
                <a:latin typeface="GIAKJK+Montserrat Regular"/>
                <a:cs typeface="GIAKJK+Montserrat Regular"/>
              </a:rPr>
              <a:t>ZWART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56000" y="4968565"/>
            <a:ext cx="2743308" cy="12211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315"/>
              </a:lnSpc>
              <a:spcBef>
                <a:spcPts val="0"/>
              </a:spcBef>
              <a:spcAft>
                <a:spcPts val="0"/>
              </a:spcAft>
            </a:pPr>
            <a:r>
              <a:rPr dirty="0" sz="6750" b="1">
                <a:solidFill>
                  <a:srgbClr val="b21b53"/>
                </a:solidFill>
                <a:latin typeface="BMIJPH+Montserrat Bold"/>
                <a:cs typeface="BMIJPH+Montserrat Bold"/>
              </a:rPr>
              <a:t>BOEK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56000" y="8934906"/>
            <a:ext cx="4519370" cy="10787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434"/>
              </a:lnSpc>
              <a:spcBef>
                <a:spcPts val="0"/>
              </a:spcBef>
              <a:spcAft>
                <a:spcPts val="0"/>
              </a:spcAft>
            </a:pP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M</a:t>
            </a:r>
            <a:r>
              <a:rPr dirty="0" sz="1750" spc="-15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R</a:t>
            </a:r>
            <a:r>
              <a:rPr dirty="0" sz="1750" spc="-1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.</a:t>
            </a:r>
            <a:r>
              <a:rPr dirty="0" sz="1750" spc="941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S</a:t>
            </a:r>
            <a:r>
              <a:rPr dirty="0" sz="1750" spc="-20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U</a:t>
            </a:r>
            <a:r>
              <a:rPr dirty="0" sz="1750" spc="-17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Z</a:t>
            </a:r>
            <a:r>
              <a:rPr dirty="0" sz="1750" spc="-19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A</a:t>
            </a:r>
            <a:r>
              <a:rPr dirty="0" sz="1750" spc="-1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N</a:t>
            </a:r>
            <a:r>
              <a:rPr dirty="0" sz="1750" spc="-17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N</a:t>
            </a:r>
            <a:r>
              <a:rPr dirty="0" sz="1750" spc="-17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E</a:t>
            </a:r>
            <a:r>
              <a:rPr dirty="0" sz="1750" spc="947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A</a:t>
            </a:r>
            <a:r>
              <a:rPr dirty="0" sz="1750" spc="-1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R</a:t>
            </a:r>
            <a:r>
              <a:rPr dirty="0" sz="1750" spc="-1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A</a:t>
            </a:r>
            <a:r>
              <a:rPr dirty="0" sz="1750" spc="-1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K</a:t>
            </a:r>
            <a:r>
              <a:rPr dirty="0" sz="1750" spc="-1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E</a:t>
            </a:r>
            <a:r>
              <a:rPr dirty="0" sz="1750" spc="-19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L</a:t>
            </a:r>
            <a:r>
              <a:rPr dirty="0" sz="1750" spc="-20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Y</a:t>
            </a:r>
            <a:r>
              <a:rPr dirty="0" sz="1750" spc="-19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A</a:t>
            </a:r>
            <a:r>
              <a:rPr dirty="0" sz="1750" spc="-1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N</a:t>
            </a:r>
          </a:p>
          <a:p>
            <a:pPr marL="0" marR="0">
              <a:lnSpc>
                <a:spcPts val="2434"/>
              </a:lnSpc>
              <a:spcBef>
                <a:spcPts val="589"/>
              </a:spcBef>
              <a:spcAft>
                <a:spcPts val="0"/>
              </a:spcAft>
            </a:pP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A</a:t>
            </a:r>
            <a:r>
              <a:rPr dirty="0" sz="1750" spc="-1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K</a:t>
            </a:r>
            <a:r>
              <a:rPr dirty="0" sz="1750" spc="-1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L</a:t>
            </a:r>
            <a:r>
              <a:rPr dirty="0" sz="1750" spc="946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A</a:t>
            </a:r>
            <a:r>
              <a:rPr dirty="0" sz="1750" spc="-1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D</a:t>
            </a:r>
            <a:r>
              <a:rPr dirty="0" sz="1750" spc="-17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V</a:t>
            </a:r>
            <a:r>
              <a:rPr dirty="0" sz="1750" spc="-1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O</a:t>
            </a:r>
            <a:r>
              <a:rPr dirty="0" sz="1750" spc="-17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C</a:t>
            </a:r>
            <a:r>
              <a:rPr dirty="0" sz="1750" spc="-1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A</a:t>
            </a:r>
            <a:r>
              <a:rPr dirty="0" sz="1750" spc="-1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T</a:t>
            </a:r>
            <a:r>
              <a:rPr dirty="0" sz="1750" spc="-20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E</a:t>
            </a:r>
            <a:r>
              <a:rPr dirty="0" sz="1750" spc="-19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N</a:t>
            </a:r>
          </a:p>
          <a:p>
            <a:pPr marL="0" marR="0">
              <a:lnSpc>
                <a:spcPts val="2434"/>
              </a:lnSpc>
              <a:spcBef>
                <a:spcPts val="350"/>
              </a:spcBef>
              <a:spcAft>
                <a:spcPts val="0"/>
              </a:spcAft>
            </a:pP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2</a:t>
            </a:r>
            <a:r>
              <a:rPr dirty="0" sz="1750" spc="-20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5</a:t>
            </a:r>
            <a:r>
              <a:rPr dirty="0" sz="1750" spc="945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M</a:t>
            </a:r>
            <a:r>
              <a:rPr dirty="0" sz="1750" spc="-15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A</a:t>
            </a:r>
            <a:r>
              <a:rPr dirty="0" sz="1750" spc="-1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A</a:t>
            </a:r>
            <a:r>
              <a:rPr dirty="0" sz="1750" spc="-1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R</a:t>
            </a:r>
            <a:r>
              <a:rPr dirty="0" sz="1750" spc="-18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T</a:t>
            </a:r>
            <a:r>
              <a:rPr dirty="0" sz="1750" spc="946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2</a:t>
            </a:r>
            <a:r>
              <a:rPr dirty="0" sz="1750" spc="-20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0</a:t>
            </a:r>
            <a:r>
              <a:rPr dirty="0" sz="1750" spc="-19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2</a:t>
            </a:r>
            <a:r>
              <a:rPr dirty="0" sz="1750" spc="-20" b="1">
                <a:solidFill>
                  <a:srgbClr val="3b3b3b"/>
                </a:solidFill>
                <a:latin typeface="BMIJPH+Montserrat Bold"/>
                <a:cs typeface="BMIJPH+Montserrat Bold"/>
              </a:rPr>
              <a:t> </a:t>
            </a:r>
            <a:r>
              <a:rPr dirty="0" sz="1750" b="1">
                <a:solidFill>
                  <a:srgbClr val="3b3b3b"/>
                </a:solidFill>
                <a:latin typeface="BMIJPH+Montserrat Bold"/>
                <a:cs typeface="BMIJPH+Montserrat Bold"/>
              </a:rPr>
              <a:t>5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7541768" cy="10510265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00988" y="1702859"/>
            <a:ext cx="3313348" cy="4720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Tweede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Kamer</a:t>
            </a:r>
            <a:r>
              <a:rPr dirty="0" sz="1000" spc="1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der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Staten-Generaal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leden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Vaste</a:t>
            </a:r>
            <a:r>
              <a:rPr dirty="0" sz="1000" spc="1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Kamercommissie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voor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Financiën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Postbus</a:t>
            </a:r>
            <a:r>
              <a:rPr dirty="0" sz="1000" spc="1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20018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00988" y="2140247"/>
            <a:ext cx="1244930" cy="1794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2500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EA</a:t>
            </a:r>
            <a:r>
              <a:rPr dirty="0" sz="1000" spc="-1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Haag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016373" y="3251625"/>
            <a:ext cx="1569494" cy="1794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Schiedam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25</a:t>
            </a:r>
            <a:r>
              <a:rPr dirty="0" sz="1000" spc="1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maart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2025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00988" y="4097445"/>
            <a:ext cx="3665896" cy="1794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Geachte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leden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-1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Vaste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Kamercommissie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voor</a:t>
            </a:r>
            <a:r>
              <a:rPr dirty="0" sz="1000" spc="1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Financiën,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00988" y="4479375"/>
            <a:ext cx="779958" cy="2083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Inleiding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00988" y="4653705"/>
            <a:ext cx="5906521" cy="10559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 spc="7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mijn</a:t>
            </a:r>
            <a:r>
              <a:rPr dirty="0" sz="1000" spc="8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werk</a:t>
            </a:r>
            <a:r>
              <a:rPr dirty="0" sz="1000" spc="8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als</a:t>
            </a:r>
            <a:r>
              <a:rPr dirty="0" sz="1000" spc="8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advocaat</a:t>
            </a:r>
            <a:r>
              <a:rPr dirty="0" sz="1000" spc="10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vertegenwoordig</a:t>
            </a:r>
            <a:r>
              <a:rPr dirty="0" sz="1000" spc="8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10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onder</a:t>
            </a:r>
            <a:r>
              <a:rPr dirty="0" sz="1000" spc="9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meer</a:t>
            </a:r>
            <a:r>
              <a:rPr dirty="0" sz="1000" spc="9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een</a:t>
            </a:r>
            <a:r>
              <a:rPr dirty="0" sz="1000" spc="9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groot</a:t>
            </a:r>
            <a:r>
              <a:rPr dirty="0" sz="1000" spc="8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aantal</a:t>
            </a:r>
            <a:r>
              <a:rPr dirty="0" sz="1000" spc="8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ouders,</a:t>
            </a:r>
            <a:r>
              <a:rPr dirty="0" sz="1000" spc="7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die</a:t>
            </a:r>
            <a:r>
              <a:rPr dirty="0" sz="1000" spc="8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getroffen</a:t>
            </a:r>
            <a:r>
              <a:rPr dirty="0" sz="1000" spc="8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zijn</a:t>
            </a:r>
          </a:p>
          <a:p>
            <a:pPr marL="0" marR="0">
              <a:lnSpc>
                <a:spcPts val="1112"/>
              </a:lnSpc>
              <a:spcBef>
                <a:spcPts val="77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door</a:t>
            </a:r>
            <a:r>
              <a:rPr dirty="0" sz="1000" spc="-3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  <a:r>
              <a:rPr dirty="0" sz="1000" spc="-4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kinderopvangtoeslagenschandaal.</a:t>
            </a:r>
            <a:r>
              <a:rPr dirty="0" sz="1000" spc="-3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-3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meeste</a:t>
            </a:r>
            <a:r>
              <a:rPr dirty="0" sz="1000" spc="-3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-4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die</a:t>
            </a:r>
            <a:r>
              <a:rPr dirty="0" sz="1000" spc="-2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ouders</a:t>
            </a:r>
            <a:r>
              <a:rPr dirty="0" sz="1000" spc="-3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hebben</a:t>
            </a:r>
            <a:r>
              <a:rPr dirty="0" sz="1000" spc="-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veel</a:t>
            </a:r>
            <a:r>
              <a:rPr dirty="0" sz="1000" spc="-4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vragen</a:t>
            </a:r>
            <a:r>
              <a:rPr dirty="0" sz="1000" spc="-4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aan</a:t>
            </a:r>
            <a:r>
              <a:rPr dirty="0" sz="1000" spc="-4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mij</a:t>
            </a:r>
            <a:r>
              <a:rPr dirty="0" sz="1000" spc="-3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over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hun</a:t>
            </a:r>
            <a:r>
              <a:rPr dirty="0" sz="1000" spc="2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situatie.</a:t>
            </a:r>
            <a:r>
              <a:rPr dirty="0" sz="1000" spc="2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Zij</a:t>
            </a:r>
            <a:r>
              <a:rPr dirty="0" sz="1000" spc="2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vragen</a:t>
            </a:r>
            <a:r>
              <a:rPr dirty="0" sz="1000" spc="1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zich</a:t>
            </a:r>
            <a:r>
              <a:rPr dirty="0" sz="1000" spc="2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af</a:t>
            </a:r>
            <a:r>
              <a:rPr dirty="0" sz="1000" spc="2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hoe</a:t>
            </a:r>
            <a:r>
              <a:rPr dirty="0" sz="1000" spc="1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zij</a:t>
            </a:r>
            <a:r>
              <a:rPr dirty="0" sz="1000" spc="2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hierin</a:t>
            </a:r>
            <a:r>
              <a:rPr dirty="0" sz="1000" spc="1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verstrikt</a:t>
            </a:r>
            <a:r>
              <a:rPr dirty="0" sz="1000" spc="5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zijn</a:t>
            </a:r>
            <a:r>
              <a:rPr dirty="0" sz="1000" spc="1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geraakt</a:t>
            </a:r>
            <a:r>
              <a:rPr dirty="0" sz="1000" spc="1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2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hoe</a:t>
            </a:r>
            <a:r>
              <a:rPr dirty="0" sz="1000" spc="1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zij</a:t>
            </a:r>
            <a:r>
              <a:rPr dirty="0" sz="1000" spc="2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kunnen</a:t>
            </a:r>
            <a:r>
              <a:rPr dirty="0" sz="1000" spc="1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ontsnappen</a:t>
            </a:r>
            <a:r>
              <a:rPr dirty="0" sz="1000" spc="2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uit</a:t>
            </a:r>
            <a:r>
              <a:rPr dirty="0" sz="1000" spc="3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</a:p>
          <a:p>
            <a:pPr marL="0" marR="0">
              <a:lnSpc>
                <a:spcPts val="1112"/>
              </a:lnSpc>
              <a:spcBef>
                <a:spcPts val="91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door</a:t>
            </a:r>
            <a:r>
              <a:rPr dirty="0" sz="1000" spc="33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Belastingdienst/toeslagen</a:t>
            </a:r>
            <a:r>
              <a:rPr dirty="0" sz="1000" spc="32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gesponnen</a:t>
            </a:r>
            <a:r>
              <a:rPr dirty="0" sz="1000" spc="32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web</a:t>
            </a:r>
            <a:r>
              <a:rPr dirty="0" sz="1000" spc="32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31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flagrante</a:t>
            </a:r>
            <a:r>
              <a:rPr dirty="0" sz="1000" spc="31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schendingen</a:t>
            </a:r>
            <a:r>
              <a:rPr dirty="0" sz="1000" spc="32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31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hun</a:t>
            </a:r>
            <a:r>
              <a:rPr dirty="0" sz="1000" spc="31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rechten.</a:t>
            </a:r>
            <a:r>
              <a:rPr dirty="0" sz="1000" spc="33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Zij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benaderen</a:t>
            </a:r>
            <a:r>
              <a:rPr dirty="0" sz="1000" spc="1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mij</a:t>
            </a:r>
            <a:r>
              <a:rPr dirty="0" sz="1000" spc="2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dus</a:t>
            </a:r>
            <a:r>
              <a:rPr dirty="0" sz="1000" spc="2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veelvuldig</a:t>
            </a:r>
            <a:r>
              <a:rPr dirty="0" sz="1000" spc="1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met</a:t>
            </a:r>
            <a:r>
              <a:rPr dirty="0" sz="1000" spc="1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vragen</a:t>
            </a:r>
            <a:r>
              <a:rPr dirty="0" sz="1000" spc="1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over</a:t>
            </a:r>
            <a:r>
              <a:rPr dirty="0" sz="1000" spc="3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1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stand</a:t>
            </a:r>
            <a:r>
              <a:rPr dirty="0" sz="1000" spc="1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1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hun</a:t>
            </a:r>
            <a:r>
              <a:rPr dirty="0" sz="1000" spc="1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procedure</a:t>
            </a:r>
            <a:r>
              <a:rPr dirty="0" sz="1000" spc="3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2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over</a:t>
            </a:r>
            <a:r>
              <a:rPr dirty="0" sz="1000" spc="2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hun</a:t>
            </a:r>
            <a:r>
              <a:rPr dirty="0" sz="1000" spc="3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herstel.</a:t>
            </a:r>
            <a:r>
              <a:rPr dirty="0" sz="1000" spc="2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Gelet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op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  <a:r>
              <a:rPr dirty="0" sz="1000" spc="5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onderwerp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is</a:t>
            </a:r>
            <a:r>
              <a:rPr dirty="0" sz="1000" spc="6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dit</a:t>
            </a:r>
            <a:r>
              <a:rPr dirty="0" sz="1000" spc="5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veelvuldiger</a:t>
            </a:r>
            <a:r>
              <a:rPr dirty="0" sz="1000" spc="6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intensiever</a:t>
            </a:r>
            <a:r>
              <a:rPr dirty="0" sz="1000" spc="5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dan</a:t>
            </a:r>
            <a:r>
              <a:rPr dirty="0" sz="1000" spc="4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 spc="5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andere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procedures</a:t>
            </a:r>
            <a:r>
              <a:rPr dirty="0" sz="1000" spc="5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die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6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voer.</a:t>
            </a:r>
            <a:r>
              <a:rPr dirty="0" sz="1000" spc="5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Dikwijls</a:t>
            </a:r>
            <a:r>
              <a:rPr dirty="0" sz="1000" spc="6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lukt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niet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om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tot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afronding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komen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zaken.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00988" y="5821343"/>
            <a:ext cx="5911738" cy="9094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Eén</a:t>
            </a:r>
            <a:r>
              <a:rPr dirty="0" sz="1000" spc="3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2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2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oorzaken</a:t>
            </a:r>
            <a:r>
              <a:rPr dirty="0" sz="1000" spc="2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hiervan</a:t>
            </a:r>
            <a:r>
              <a:rPr dirty="0" sz="1000" spc="2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is</a:t>
            </a:r>
            <a:r>
              <a:rPr dirty="0" sz="1000" spc="3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een</a:t>
            </a:r>
            <a:r>
              <a:rPr dirty="0" sz="1000" spc="1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 spc="1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mijn</a:t>
            </a:r>
            <a:r>
              <a:rPr dirty="0" sz="1000" spc="1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ogen</a:t>
            </a:r>
            <a:r>
              <a:rPr dirty="0" sz="1000" spc="2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falende</a:t>
            </a:r>
            <a:r>
              <a:rPr dirty="0" sz="1000" spc="6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UHT-organisatie.</a:t>
            </a:r>
            <a:r>
              <a:rPr dirty="0" sz="1000" spc="3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Als</a:t>
            </a:r>
            <a:r>
              <a:rPr dirty="0" sz="1000" spc="2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contact</a:t>
            </a:r>
            <a:r>
              <a:rPr dirty="0" sz="1000" spc="2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zoek</a:t>
            </a:r>
            <a:r>
              <a:rPr dirty="0" sz="1000" spc="2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(al</a:t>
            </a:r>
            <a:r>
              <a:rPr dirty="0" sz="1000" spc="2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dan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niet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kader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procedure),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word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1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regelmatig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met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kluitje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riet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gestuurd.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krijg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vaak</a:t>
            </a:r>
            <a:r>
              <a:rPr dirty="0" sz="1000" spc="5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geen</a:t>
            </a:r>
            <a:r>
              <a:rPr dirty="0" sz="1000" spc="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reactie</a:t>
            </a:r>
            <a:r>
              <a:rPr dirty="0" sz="1000" spc="5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op</a:t>
            </a:r>
            <a:r>
              <a:rPr dirty="0" sz="1000" spc="4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mijn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vragen,</a:t>
            </a:r>
            <a:r>
              <a:rPr dirty="0" sz="1000" spc="4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stukken</a:t>
            </a:r>
            <a:r>
              <a:rPr dirty="0" sz="1000" spc="3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worden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niet</a:t>
            </a:r>
            <a:r>
              <a:rPr dirty="0" sz="1000" spc="4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of</a:t>
            </a:r>
            <a:r>
              <a:rPr dirty="0" sz="1000" spc="4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slechts</a:t>
            </a:r>
            <a:r>
              <a:rPr dirty="0" sz="1000" spc="4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deels</a:t>
            </a:r>
            <a:r>
              <a:rPr dirty="0" sz="1000" spc="5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verstrekt</a:t>
            </a:r>
            <a:r>
              <a:rPr dirty="0" sz="1000" spc="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4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5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ervaar</a:t>
            </a:r>
            <a:r>
              <a:rPr dirty="0" sz="1000" spc="4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bij</a:t>
            </a:r>
            <a:r>
              <a:rPr dirty="0" sz="1000" spc="5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UHT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een</a:t>
            </a:r>
            <a:r>
              <a:rPr dirty="0" sz="1000" spc="-3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procedeerlust</a:t>
            </a:r>
            <a:r>
              <a:rPr dirty="0" sz="1000" spc="-4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 spc="-3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plaats</a:t>
            </a:r>
            <a:r>
              <a:rPr dirty="0" sz="1000" spc="-3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-5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oplossingsgerichtheid,</a:t>
            </a:r>
            <a:r>
              <a:rPr dirty="0" sz="1000" spc="-3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waardoor</a:t>
            </a:r>
            <a:r>
              <a:rPr dirty="0" sz="1000" spc="-4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ouders</a:t>
            </a:r>
            <a:r>
              <a:rPr dirty="0" sz="1000" spc="-4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(onnodig)</a:t>
            </a:r>
            <a:r>
              <a:rPr dirty="0" sz="1000" spc="-3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veel</a:t>
            </a:r>
            <a:r>
              <a:rPr dirty="0" sz="1000" spc="-5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juridisch</a:t>
            </a:r>
            <a:r>
              <a:rPr dirty="0" sz="1000" spc="-5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geweld</a:t>
            </a:r>
          </a:p>
          <a:p>
            <a:pPr marL="0" marR="0">
              <a:lnSpc>
                <a:spcPts val="1112"/>
              </a:lnSpc>
              <a:spcBef>
                <a:spcPts val="27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wordt</a:t>
            </a:r>
            <a:r>
              <a:rPr dirty="0" sz="1000" spc="-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aangedaan.</a:t>
            </a:r>
            <a:r>
              <a:rPr dirty="0" sz="1000" spc="-5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-4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zie</a:t>
            </a:r>
            <a:r>
              <a:rPr dirty="0" sz="1000" spc="-5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 spc="-5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-6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verschillende</a:t>
            </a:r>
            <a:r>
              <a:rPr dirty="0" sz="1000" spc="-5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dossiers</a:t>
            </a:r>
            <a:r>
              <a:rPr dirty="0" sz="1000" spc="-4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hoe</a:t>
            </a:r>
            <a:r>
              <a:rPr dirty="0" sz="1000" spc="-5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-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grondhouding</a:t>
            </a:r>
            <a:r>
              <a:rPr dirty="0" sz="1000" spc="-5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-4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-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organisatie</a:t>
            </a:r>
            <a:r>
              <a:rPr dirty="0" sz="1000" spc="-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(opnieuw)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levens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raakt.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00988" y="6843947"/>
            <a:ext cx="5908048" cy="134870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Hoewel</a:t>
            </a:r>
            <a:r>
              <a:rPr dirty="0" sz="1000" spc="16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met</a:t>
            </a:r>
            <a:r>
              <a:rPr dirty="0" sz="1000" spc="15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veel</a:t>
            </a:r>
            <a:r>
              <a:rPr dirty="0" sz="1000" spc="15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bravoure</a:t>
            </a:r>
            <a:r>
              <a:rPr dirty="0" sz="1000" spc="16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 spc="16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16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laatste</a:t>
            </a:r>
            <a:r>
              <a:rPr dirty="0" sz="1000" spc="16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Voortgangsrapportage</a:t>
            </a:r>
            <a:r>
              <a:rPr dirty="0" sz="1000" spc="16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is</a:t>
            </a:r>
            <a:r>
              <a:rPr dirty="0" sz="1000" spc="16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vermeld</a:t>
            </a:r>
            <a:r>
              <a:rPr dirty="0" sz="1000" spc="14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dat</a:t>
            </a:r>
            <a:r>
              <a:rPr dirty="0" sz="1000" spc="15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UHT</a:t>
            </a:r>
            <a:r>
              <a:rPr dirty="0" sz="1000" spc="15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zich</a:t>
            </a:r>
            <a:r>
              <a:rPr dirty="0" sz="1000" spc="14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responsief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opstelt,</a:t>
            </a:r>
            <a:r>
              <a:rPr dirty="0" sz="1000" spc="-2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blijkt</a:t>
            </a:r>
            <a:r>
              <a:rPr dirty="0" sz="1000" spc="-1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daar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 spc="-1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-1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dagelijkse</a:t>
            </a:r>
            <a:r>
              <a:rPr dirty="0" sz="1000" spc="-3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praktijk</a:t>
            </a:r>
            <a:r>
              <a:rPr dirty="0" sz="1000" spc="-2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helemaal</a:t>
            </a:r>
            <a:r>
              <a:rPr dirty="0" sz="1000" spc="-3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niets</a:t>
            </a:r>
            <a:r>
              <a:rPr dirty="0" sz="1000" spc="-2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van.</a:t>
            </a:r>
            <a:r>
              <a:rPr dirty="0" sz="1000" spc="-2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Responsiviteit</a:t>
            </a:r>
            <a:r>
              <a:rPr dirty="0" sz="1000" spc="-1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is</a:t>
            </a:r>
            <a:r>
              <a:rPr dirty="0" sz="1000" spc="-1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niet</a:t>
            </a:r>
            <a:r>
              <a:rPr dirty="0" sz="1000" spc="-1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  <a:r>
              <a:rPr dirty="0" sz="1000" spc="-1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kenmerk</a:t>
            </a:r>
            <a:r>
              <a:rPr dirty="0" sz="1000" spc="-1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-2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dit</a:t>
            </a:r>
          </a:p>
          <a:p>
            <a:pPr marL="0" marR="0">
              <a:lnSpc>
                <a:spcPts val="1112"/>
              </a:lnSpc>
              <a:spcBef>
                <a:spcPts val="42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bestuursorgaan.</a:t>
            </a:r>
            <a:r>
              <a:rPr dirty="0" sz="1000" spc="1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14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heb</a:t>
            </a:r>
            <a:r>
              <a:rPr dirty="0" sz="1000" spc="14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hier</a:t>
            </a:r>
            <a:r>
              <a:rPr dirty="0" sz="1000" spc="14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talloze</a:t>
            </a:r>
            <a:r>
              <a:rPr dirty="0" sz="1000" spc="13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voorbeelden</a:t>
            </a:r>
            <a:r>
              <a:rPr dirty="0" sz="1000" spc="13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17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14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15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confronteer</a:t>
            </a:r>
            <a:r>
              <a:rPr dirty="0" sz="1000" spc="15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14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UHT</a:t>
            </a:r>
            <a:r>
              <a:rPr dirty="0" sz="1000" spc="15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bijna</a:t>
            </a:r>
            <a:r>
              <a:rPr dirty="0" sz="1000" spc="14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dagelijks</a:t>
            </a:r>
            <a:r>
              <a:rPr dirty="0" sz="1000" spc="14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(met</a:t>
            </a:r>
          </a:p>
          <a:p>
            <a:pPr marL="0" marR="0">
              <a:lnSpc>
                <a:spcPts val="1112"/>
              </a:lnSpc>
              <a:spcBef>
                <a:spcPts val="77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weinig</a:t>
            </a:r>
            <a:r>
              <a:rPr dirty="0" sz="1000" spc="24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succes)</a:t>
            </a:r>
            <a:r>
              <a:rPr dirty="0" sz="1000" spc="25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met</a:t>
            </a:r>
            <a:r>
              <a:rPr dirty="0" sz="1000" spc="25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haar</a:t>
            </a:r>
            <a:r>
              <a:rPr dirty="0" sz="1000" spc="26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eigen</a:t>
            </a:r>
            <a:r>
              <a:rPr dirty="0" sz="1000" spc="24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gedrag.</a:t>
            </a:r>
            <a:r>
              <a:rPr dirty="0" sz="1000" spc="24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Dit</a:t>
            </a:r>
            <a:r>
              <a:rPr dirty="0" sz="1000" spc="24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heeft</a:t>
            </a:r>
            <a:r>
              <a:rPr dirty="0" sz="1000" spc="24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er</a:t>
            </a:r>
            <a:r>
              <a:rPr dirty="0" sz="1000" spc="26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zelfs</a:t>
            </a:r>
            <a:r>
              <a:rPr dirty="0" sz="1000" spc="25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toe</a:t>
            </a:r>
            <a:r>
              <a:rPr dirty="0" sz="1000" spc="24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geleid</a:t>
            </a:r>
            <a:r>
              <a:rPr dirty="0" sz="1000" spc="24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dat</a:t>
            </a:r>
            <a:r>
              <a:rPr dirty="0" sz="1000" spc="25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25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ben</a:t>
            </a:r>
            <a:r>
              <a:rPr dirty="0" sz="1000" spc="24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beschuldigd</a:t>
            </a:r>
            <a:r>
              <a:rPr dirty="0" sz="1000" spc="24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intimiderend</a:t>
            </a:r>
            <a:r>
              <a:rPr dirty="0" sz="1000" spc="-3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gedrag.</a:t>
            </a:r>
            <a:r>
              <a:rPr dirty="0" sz="1000" spc="-4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-3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stel</a:t>
            </a:r>
            <a:r>
              <a:rPr dirty="0" sz="1000" spc="-3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</a:t>
            </a:r>
            <a:r>
              <a:rPr dirty="0" sz="1000" spc="-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veel</a:t>
            </a:r>
            <a:r>
              <a:rPr dirty="0" sz="1000" spc="-4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vragen</a:t>
            </a:r>
            <a:r>
              <a:rPr dirty="0" sz="1000" spc="-3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-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rappelleer</a:t>
            </a:r>
            <a:r>
              <a:rPr dirty="0" sz="1000" spc="-2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</a:t>
            </a:r>
            <a:r>
              <a:rPr dirty="0" sz="1000" spc="-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vaak.</a:t>
            </a:r>
            <a:r>
              <a:rPr dirty="0" sz="1000" spc="-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Deze</a:t>
            </a:r>
            <a:r>
              <a:rPr dirty="0" sz="1000" spc="-3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beschuldiging</a:t>
            </a:r>
            <a:r>
              <a:rPr dirty="0" sz="1000" spc="-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illustreert</a:t>
            </a:r>
            <a:r>
              <a:rPr dirty="0" sz="1000" spc="-3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hoe</a:t>
            </a:r>
            <a:r>
              <a:rPr dirty="0" sz="1000" spc="-4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snel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kritische</a:t>
            </a:r>
            <a:r>
              <a:rPr dirty="0" sz="1000" spc="-2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advocaten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een</a:t>
            </a:r>
            <a:r>
              <a:rPr dirty="0" sz="1000" spc="-1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lastige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positie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komen.</a:t>
            </a:r>
            <a:r>
              <a:rPr dirty="0" sz="1000" spc="-1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  <a:r>
              <a:rPr dirty="0" sz="1000" spc="-2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raakt</a:t>
            </a:r>
            <a:r>
              <a:rPr dirty="0" sz="1000" spc="-1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aan</a:t>
            </a:r>
            <a:r>
              <a:rPr dirty="0" sz="1000" spc="-1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-2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kern</a:t>
            </a:r>
            <a:r>
              <a:rPr dirty="0" sz="1000" spc="-1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-1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vrije</a:t>
            </a:r>
            <a:r>
              <a:rPr dirty="0" sz="1000" spc="-1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beroepsuitoefening</a:t>
            </a:r>
            <a:r>
              <a:rPr dirty="0" sz="1000" spc="-1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roept</a:t>
            </a:r>
            <a:r>
              <a:rPr dirty="0" sz="1000" spc="5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vragen</a:t>
            </a:r>
            <a:r>
              <a:rPr dirty="0" sz="1000" spc="6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op</a:t>
            </a:r>
            <a:r>
              <a:rPr dirty="0" sz="1000" spc="6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over</a:t>
            </a:r>
            <a:r>
              <a:rPr dirty="0" sz="1000" spc="6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6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ruimte</a:t>
            </a:r>
            <a:r>
              <a:rPr dirty="0" sz="1000" spc="6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voor</a:t>
            </a:r>
            <a:r>
              <a:rPr dirty="0" sz="1000" spc="6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rechtsbijstand.</a:t>
            </a:r>
            <a:r>
              <a:rPr dirty="0" sz="1000" spc="5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  <a:r>
              <a:rPr dirty="0" sz="1000" spc="5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lijkt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wel</a:t>
            </a:r>
            <a:r>
              <a:rPr dirty="0" sz="1000" spc="4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alsof</a:t>
            </a:r>
            <a:r>
              <a:rPr dirty="0" sz="1000" spc="6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alle</a:t>
            </a:r>
            <a:r>
              <a:rPr dirty="0" sz="1000" spc="5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signalen</a:t>
            </a:r>
            <a:r>
              <a:rPr dirty="0" sz="1000" spc="4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uit</a:t>
            </a:r>
            <a:r>
              <a:rPr dirty="0" sz="1000" spc="6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6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praktijk</a:t>
            </a:r>
            <a:r>
              <a:rPr dirty="0" sz="1000" spc="6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aan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dovemans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oren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zijn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gericht.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praktijk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ervaar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procedurele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rechtvaardigheid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is</a:t>
            </a:r>
            <a:r>
              <a:rPr dirty="0" sz="1000" spc="1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simpelweg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sprake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een</a:t>
            </a:r>
            <a:r>
              <a:rPr dirty="0" sz="1000" spc="1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eerlijk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gelijkwaardig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speelveld.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900988" y="8304320"/>
            <a:ext cx="5909851" cy="61832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5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mate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waarin</a:t>
            </a:r>
            <a:r>
              <a:rPr dirty="0" sz="1000" spc="5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6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onrechtvaardigheid</a:t>
            </a:r>
            <a:r>
              <a:rPr dirty="0" sz="1000" spc="5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zie</a:t>
            </a:r>
            <a:r>
              <a:rPr dirty="0" sz="1000" spc="5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4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ervaar</a:t>
            </a:r>
            <a:r>
              <a:rPr dirty="0" sz="1000" spc="6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 spc="4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praktijk,</a:t>
            </a:r>
            <a:r>
              <a:rPr dirty="0" sz="1000" spc="5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maakt</a:t>
            </a:r>
            <a:r>
              <a:rPr dirty="0" sz="1000" spc="5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dat</a:t>
            </a:r>
            <a:r>
              <a:rPr dirty="0" sz="1000" spc="5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7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dit</a:t>
            </a:r>
            <a:r>
              <a:rPr dirty="0" sz="1000" spc="6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met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wil</a:t>
            </a:r>
            <a:r>
              <a:rPr dirty="0" sz="1000" spc="4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delen.</a:t>
            </a:r>
            <a:r>
              <a:rPr dirty="0" sz="1000" spc="5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ben</a:t>
            </a:r>
            <a:r>
              <a:rPr dirty="0" sz="1000" spc="44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gewend</a:t>
            </a:r>
            <a:r>
              <a:rPr dirty="0" sz="1000" spc="43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om</a:t>
            </a:r>
            <a:r>
              <a:rPr dirty="0" sz="1000" spc="41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stellingen</a:t>
            </a:r>
            <a:r>
              <a:rPr dirty="0" sz="1000" spc="42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</a:t>
            </a:r>
            <a:r>
              <a:rPr dirty="0" sz="1000" spc="41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onderbouwen</a:t>
            </a:r>
            <a:r>
              <a:rPr dirty="0" sz="1000" spc="43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44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daarom</a:t>
            </a:r>
            <a:r>
              <a:rPr dirty="0" sz="1000" spc="42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heb</a:t>
            </a:r>
            <a:r>
              <a:rPr dirty="0" sz="1000" spc="43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43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een</a:t>
            </a:r>
            <a:r>
              <a:rPr dirty="0" sz="1000" spc="43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aantal</a:t>
            </a:r>
            <a:r>
              <a:rPr dirty="0" sz="1000" spc="41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voorbeelden</a:t>
            </a:r>
            <a:r>
              <a:rPr dirty="0" sz="1000" spc="42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mailwisselingen</a:t>
            </a:r>
            <a:r>
              <a:rPr dirty="0" sz="1000" spc="33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toegevoegd.</a:t>
            </a:r>
            <a:r>
              <a:rPr dirty="0" sz="1000" spc="33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Zonder</a:t>
            </a:r>
            <a:r>
              <a:rPr dirty="0" sz="1000" spc="34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ingrijpen</a:t>
            </a:r>
            <a:r>
              <a:rPr dirty="0" sz="1000" spc="32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33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uw</a:t>
            </a:r>
            <a:r>
              <a:rPr dirty="0" sz="1000" spc="33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kamer</a:t>
            </a:r>
            <a:r>
              <a:rPr dirty="0" sz="1000" spc="33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zie</a:t>
            </a:r>
            <a:r>
              <a:rPr dirty="0" sz="1000" spc="32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35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 spc="13">
                <a:solidFill>
                  <a:srgbClr val="000000"/>
                </a:solidFill>
                <a:latin typeface="OCQMBQ+ArialMT"/>
                <a:cs typeface="OCQMBQ+ArialMT"/>
              </a:rPr>
              <a:t>geen</a:t>
            </a:r>
            <a:r>
              <a:rPr dirty="0" sz="1000" spc="32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verbetering</a:t>
            </a:r>
            <a:r>
              <a:rPr dirty="0" sz="1000" spc="34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optreden.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Verandering</a:t>
            </a:r>
            <a:r>
              <a:rPr dirty="0" sz="1000" spc="-3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-3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organisatiestructuur</a:t>
            </a:r>
            <a:r>
              <a:rPr dirty="0" sz="1000" spc="-2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vergt</a:t>
            </a:r>
            <a:r>
              <a:rPr dirty="0" sz="1000" spc="-1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langdurige</a:t>
            </a:r>
            <a:r>
              <a:rPr dirty="0" sz="1000" spc="-1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inzet</a:t>
            </a:r>
            <a:r>
              <a:rPr dirty="0" sz="1000" spc="-1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-3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dat</a:t>
            </a:r>
            <a:r>
              <a:rPr dirty="0" sz="1000" spc="-3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gebeurt</a:t>
            </a:r>
            <a:r>
              <a:rPr dirty="0" sz="1000" spc="-2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zelden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zonder</a:t>
            </a:r>
            <a:r>
              <a:rPr dirty="0" sz="1000" spc="-2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externe</a:t>
            </a:r>
            <a:r>
              <a:rPr dirty="0" sz="1000" spc="-3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druk.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9525" y="0"/>
            <a:ext cx="7541768" cy="10655679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00988" y="1702859"/>
            <a:ext cx="5911273" cy="25160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Zo</a:t>
            </a:r>
            <a:r>
              <a:rPr dirty="0" sz="1000" spc="13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is</a:t>
            </a:r>
            <a:r>
              <a:rPr dirty="0" sz="1000" spc="15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er</a:t>
            </a:r>
            <a:r>
              <a:rPr dirty="0" sz="1000" spc="15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als</a:t>
            </a:r>
            <a:r>
              <a:rPr dirty="0" sz="1000" spc="16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UHT</a:t>
            </a:r>
            <a:r>
              <a:rPr dirty="0" sz="1000" spc="14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ambtelijk</a:t>
            </a:r>
            <a:r>
              <a:rPr dirty="0" sz="1000" spc="14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wil</a:t>
            </a:r>
            <a:r>
              <a:rPr dirty="0" sz="1000" spc="13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horen</a:t>
            </a:r>
            <a:r>
              <a:rPr dirty="0" sz="1000" spc="15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 spc="15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14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bezwarenprocedure</a:t>
            </a:r>
            <a:r>
              <a:rPr dirty="0" sz="1000" spc="1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geen</a:t>
            </a:r>
            <a:r>
              <a:rPr dirty="0" sz="1000" spc="13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sprake</a:t>
            </a:r>
            <a:r>
              <a:rPr dirty="0" sz="1000" spc="13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13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onbevooroordeeld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luisteren</a:t>
            </a:r>
            <a:r>
              <a:rPr dirty="0" sz="1000" spc="-2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door</a:t>
            </a:r>
            <a:r>
              <a:rPr dirty="0" sz="1000" spc="-2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-3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medewerkers</a:t>
            </a:r>
            <a:r>
              <a:rPr dirty="0" sz="1000" spc="-3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-4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UHT.</a:t>
            </a:r>
            <a:r>
              <a:rPr dirty="0" sz="1000" spc="-2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Dat</a:t>
            </a:r>
            <a:r>
              <a:rPr dirty="0" sz="1000" spc="-2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gaat</a:t>
            </a:r>
            <a:r>
              <a:rPr dirty="0" sz="1000" spc="-2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 spc="-2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  <a:r>
              <a:rPr dirty="0" sz="1000" spc="-4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overgrote</a:t>
            </a:r>
            <a:r>
              <a:rPr dirty="0" sz="1000" spc="-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deel</a:t>
            </a:r>
            <a:r>
              <a:rPr dirty="0" sz="1000" spc="-4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-3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-3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gevallen</a:t>
            </a:r>
            <a:r>
              <a:rPr dirty="0" sz="1000" spc="-3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niet</a:t>
            </a:r>
            <a:r>
              <a:rPr dirty="0" sz="1000" spc="-4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verder</a:t>
            </a:r>
            <a:r>
              <a:rPr dirty="0" sz="1000" spc="-3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dan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alles</a:t>
            </a:r>
            <a:r>
              <a:rPr dirty="0" sz="1000" spc="-2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nog</a:t>
            </a:r>
            <a:r>
              <a:rPr dirty="0" sz="1000" spc="-2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beter</a:t>
            </a:r>
            <a:r>
              <a:rPr dirty="0" sz="1000" spc="-2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willen</a:t>
            </a:r>
            <a:r>
              <a:rPr dirty="0" sz="1000" spc="-3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uitleggen</a:t>
            </a:r>
            <a:r>
              <a:rPr dirty="0" sz="1000" spc="-3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door</a:t>
            </a:r>
            <a:r>
              <a:rPr dirty="0" sz="1000" spc="-2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-3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horende</a:t>
            </a:r>
            <a:r>
              <a:rPr dirty="0" sz="1000" spc="-3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medewerker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aan</a:t>
            </a:r>
            <a:r>
              <a:rPr dirty="0" sz="1000" spc="-2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-1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ouder.</a:t>
            </a:r>
            <a:r>
              <a:rPr dirty="0" sz="1000" spc="-2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Mijn</a:t>
            </a:r>
            <a:r>
              <a:rPr dirty="0" sz="1000" spc="-2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ervaring</a:t>
            </a:r>
            <a:r>
              <a:rPr dirty="0" sz="1000" spc="-3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is,</a:t>
            </a:r>
            <a:r>
              <a:rPr dirty="0" sz="1000" spc="-2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dat</a:t>
            </a:r>
            <a:r>
              <a:rPr dirty="0" sz="1000" spc="-1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ouders</a:t>
            </a:r>
          </a:p>
          <a:p>
            <a:pPr marL="0" marR="0">
              <a:lnSpc>
                <a:spcPts val="1112"/>
              </a:lnSpc>
              <a:spcBef>
                <a:spcPts val="77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niet</a:t>
            </a:r>
            <a:r>
              <a:rPr dirty="0" sz="1000" spc="9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willen</a:t>
            </a:r>
            <a:r>
              <a:rPr dirty="0" sz="1000" spc="8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worden</a:t>
            </a:r>
            <a:r>
              <a:rPr dirty="0" sz="1000" spc="8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toegesproken.</a:t>
            </a:r>
            <a:r>
              <a:rPr dirty="0" sz="1000" spc="9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Wat</a:t>
            </a:r>
            <a:r>
              <a:rPr dirty="0" sz="1000" spc="9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zij</a:t>
            </a:r>
            <a:r>
              <a:rPr dirty="0" sz="1000" spc="9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wel</a:t>
            </a:r>
            <a:r>
              <a:rPr dirty="0" sz="1000" spc="8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willen,</a:t>
            </a:r>
            <a:r>
              <a:rPr dirty="0" sz="1000" spc="9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is</a:t>
            </a:r>
            <a:r>
              <a:rPr dirty="0" sz="1000" spc="9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dat</a:t>
            </a:r>
            <a:r>
              <a:rPr dirty="0" sz="1000" spc="9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er</a:t>
            </a:r>
            <a:r>
              <a:rPr dirty="0" sz="1000" spc="9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wordt</a:t>
            </a:r>
            <a:r>
              <a:rPr dirty="0" sz="1000" spc="9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geluisterd</a:t>
            </a:r>
            <a:r>
              <a:rPr dirty="0" sz="1000" spc="9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8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daar</a:t>
            </a:r>
            <a:r>
              <a:rPr dirty="0" sz="1000" spc="9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waar</a:t>
            </a:r>
            <a:r>
              <a:rPr dirty="0" sz="1000" spc="9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mogelijk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oplossingen</a:t>
            </a:r>
            <a:r>
              <a:rPr dirty="0" sz="1000" spc="-4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gezocht</a:t>
            </a:r>
            <a:r>
              <a:rPr dirty="0" sz="1000" spc="-4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worden.</a:t>
            </a:r>
            <a:r>
              <a:rPr dirty="0" sz="1000" spc="-4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Bovendien</a:t>
            </a:r>
            <a:r>
              <a:rPr dirty="0" sz="1000" spc="-4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is</a:t>
            </a:r>
            <a:r>
              <a:rPr dirty="0" sz="1000" spc="-2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  <a:r>
              <a:rPr dirty="0" sz="1000" spc="-4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zo</a:t>
            </a:r>
            <a:r>
              <a:rPr dirty="0" sz="1000" spc="-4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dat</a:t>
            </a:r>
            <a:r>
              <a:rPr dirty="0" sz="1000" spc="-3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als</a:t>
            </a:r>
            <a:r>
              <a:rPr dirty="0" sz="1000" spc="-3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er</a:t>
            </a:r>
            <a:r>
              <a:rPr dirty="0" sz="1000" spc="-3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door</a:t>
            </a:r>
            <a:r>
              <a:rPr dirty="0" sz="1000" spc="-3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onbevooroordeelde</a:t>
            </a:r>
            <a:r>
              <a:rPr dirty="0" sz="1000" spc="-4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personen</a:t>
            </a:r>
            <a:r>
              <a:rPr dirty="0" sz="1000" spc="-4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naar</a:t>
            </a:r>
            <a:r>
              <a:rPr dirty="0" sz="1000" spc="-3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verhaal</a:t>
            </a:r>
            <a:r>
              <a:rPr dirty="0" sz="1000" spc="79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wordt</a:t>
            </a:r>
            <a:r>
              <a:rPr dirty="0" sz="1000" spc="79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geluisterd,</a:t>
            </a:r>
            <a:r>
              <a:rPr dirty="0" sz="1000" spc="79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zoals</a:t>
            </a:r>
            <a:r>
              <a:rPr dirty="0" sz="1000" spc="80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door</a:t>
            </a:r>
            <a:r>
              <a:rPr dirty="0" sz="1000" spc="80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een</a:t>
            </a:r>
            <a:r>
              <a:rPr dirty="0" sz="1000" spc="81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luisterend</a:t>
            </a:r>
            <a:r>
              <a:rPr dirty="0" sz="1000" spc="79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schrijver</a:t>
            </a:r>
            <a:r>
              <a:rPr dirty="0" sz="1000" spc="80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of</a:t>
            </a:r>
            <a:r>
              <a:rPr dirty="0" sz="1000" spc="8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door</a:t>
            </a:r>
            <a:r>
              <a:rPr dirty="0" sz="1000" spc="80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leden</a:t>
            </a:r>
            <a:r>
              <a:rPr dirty="0" sz="1000" spc="79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79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Bezwaarschriftencommissie</a:t>
            </a:r>
            <a:r>
              <a:rPr dirty="0" sz="1000" spc="39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hersteloperatie</a:t>
            </a:r>
            <a:r>
              <a:rPr dirty="0" sz="1000" spc="4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toeslagen,</a:t>
            </a:r>
            <a:r>
              <a:rPr dirty="0" sz="1000" spc="40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4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acceptatie</a:t>
            </a:r>
            <a:r>
              <a:rPr dirty="0" sz="1000" spc="38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groter</a:t>
            </a:r>
            <a:r>
              <a:rPr dirty="0" sz="1000" spc="40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is</a:t>
            </a:r>
            <a:r>
              <a:rPr dirty="0" sz="1000" spc="45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dan</a:t>
            </a:r>
            <a:r>
              <a:rPr dirty="0" sz="1000" spc="40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wanneer</a:t>
            </a:r>
            <a:r>
              <a:rPr dirty="0" sz="1000" spc="40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inhoudelijke</a:t>
            </a:r>
            <a:r>
              <a:rPr dirty="0" sz="1000" spc="7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standpunten</a:t>
            </a:r>
            <a:r>
              <a:rPr dirty="0" sz="1000" spc="7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8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8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ouder</a:t>
            </a:r>
            <a:r>
              <a:rPr dirty="0" sz="1000" spc="9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niet</a:t>
            </a:r>
            <a:r>
              <a:rPr dirty="0" sz="1000" spc="8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worden</a:t>
            </a:r>
            <a:r>
              <a:rPr dirty="0" sz="1000" spc="8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gevolgd.</a:t>
            </a:r>
            <a:r>
              <a:rPr dirty="0" sz="1000" spc="7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Door</a:t>
            </a:r>
            <a:r>
              <a:rPr dirty="0" sz="1000" spc="9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deze</a:t>
            </a:r>
            <a:r>
              <a:rPr dirty="0" sz="1000" spc="8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insteek</a:t>
            </a:r>
            <a:r>
              <a:rPr dirty="0" sz="1000" spc="9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is</a:t>
            </a:r>
            <a:r>
              <a:rPr dirty="0" sz="1000" spc="9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bovendien</a:t>
            </a:r>
            <a:r>
              <a:rPr dirty="0" sz="1000" spc="8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sprake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3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noodzakelijke</a:t>
            </a:r>
            <a:r>
              <a:rPr dirty="0" sz="1000" spc="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ongelijkheidscompensatie.</a:t>
            </a:r>
            <a:r>
              <a:rPr dirty="0" sz="1000" spc="4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Deze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ouders</a:t>
            </a:r>
            <a:r>
              <a:rPr dirty="0" sz="1000" spc="4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hebben</a:t>
            </a:r>
            <a:r>
              <a:rPr dirty="0" sz="1000" spc="5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namelijk</a:t>
            </a:r>
            <a:r>
              <a:rPr dirty="0" sz="1000" spc="4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</a:t>
            </a:r>
            <a:r>
              <a:rPr dirty="0" sz="1000" spc="5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maken</a:t>
            </a:r>
            <a:r>
              <a:rPr dirty="0" sz="1000" spc="3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gehad</a:t>
            </a:r>
            <a:r>
              <a:rPr dirty="0" sz="1000" spc="4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met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een</a:t>
            </a:r>
          </a:p>
          <a:p>
            <a:pPr marL="0" marR="0">
              <a:lnSpc>
                <a:spcPts val="1112"/>
              </a:lnSpc>
              <a:spcBef>
                <a:spcPts val="8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overheidsinstantie,</a:t>
            </a:r>
            <a:r>
              <a:rPr dirty="0" sz="1000" spc="5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die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over</a:t>
            </a:r>
            <a:r>
              <a:rPr dirty="0" sz="1000" spc="5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hen</a:t>
            </a:r>
            <a:r>
              <a:rPr dirty="0" sz="1000" spc="5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heen</a:t>
            </a:r>
            <a:r>
              <a:rPr dirty="0" sz="1000" spc="5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gewalst</a:t>
            </a:r>
            <a:r>
              <a:rPr dirty="0" sz="1000" spc="5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is</a:t>
            </a:r>
            <a:r>
              <a:rPr dirty="0" sz="1000" spc="6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geen</a:t>
            </a:r>
            <a:r>
              <a:rPr dirty="0" sz="1000" spc="5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enkel</a:t>
            </a:r>
            <a:r>
              <a:rPr dirty="0" sz="1000" spc="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oog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oor</a:t>
            </a:r>
            <a:r>
              <a:rPr dirty="0" sz="1000" spc="5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had</a:t>
            </a:r>
            <a:r>
              <a:rPr dirty="0" sz="1000" spc="7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voor</a:t>
            </a:r>
            <a:r>
              <a:rPr dirty="0" sz="1000" spc="6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gevolgen</a:t>
            </a:r>
            <a:r>
              <a:rPr dirty="0" sz="1000" spc="5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die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  <a:r>
              <a:rPr dirty="0" sz="1000" spc="-5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handelen</a:t>
            </a:r>
            <a:r>
              <a:rPr dirty="0" sz="1000" spc="-6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teweegbracht.</a:t>
            </a:r>
            <a:r>
              <a:rPr dirty="0" sz="1000" spc="-6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Zij</a:t>
            </a:r>
            <a:r>
              <a:rPr dirty="0" sz="1000" spc="-6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hebben</a:t>
            </a:r>
            <a:r>
              <a:rPr dirty="0" sz="1000" spc="-8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zich</a:t>
            </a:r>
            <a:r>
              <a:rPr dirty="0" sz="1000" spc="-8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heel</a:t>
            </a:r>
            <a:r>
              <a:rPr dirty="0" sz="1000" spc="-8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klein</a:t>
            </a:r>
            <a:r>
              <a:rPr dirty="0" sz="1000" spc="-6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gevoeld.</a:t>
            </a:r>
            <a:r>
              <a:rPr dirty="0" sz="1000" spc="-7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  <a:r>
              <a:rPr dirty="0" sz="1000" spc="-6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bureaucratisme</a:t>
            </a:r>
            <a:r>
              <a:rPr dirty="0" sz="1000" spc="-6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(uit</a:t>
            </a:r>
            <a:r>
              <a:rPr dirty="0" sz="1000" spc="-6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-6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hand</a:t>
            </a:r>
            <a:r>
              <a:rPr dirty="0" sz="1000" spc="-6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gelopen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bureaucratie)</a:t>
            </a:r>
            <a:r>
              <a:rPr dirty="0" sz="1000" spc="22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versterkt</a:t>
            </a:r>
            <a:r>
              <a:rPr dirty="0" sz="1000" spc="21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dat</a:t>
            </a:r>
            <a:r>
              <a:rPr dirty="0" sz="1000" spc="22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gevoel.</a:t>
            </a:r>
            <a:r>
              <a:rPr dirty="0" sz="1000" spc="23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Bij</a:t>
            </a:r>
            <a:r>
              <a:rPr dirty="0" sz="1000" spc="23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een</a:t>
            </a:r>
            <a:r>
              <a:rPr dirty="0" sz="1000" spc="22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luisterende</a:t>
            </a:r>
            <a:r>
              <a:rPr dirty="0" sz="1000" spc="21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aanpak,</a:t>
            </a:r>
            <a:r>
              <a:rPr dirty="0" sz="1000" spc="21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zoals</a:t>
            </a:r>
            <a:r>
              <a:rPr dirty="0" sz="1000" spc="22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hiervoor</a:t>
            </a:r>
            <a:r>
              <a:rPr dirty="0" sz="1000" spc="22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bedoeld,</a:t>
            </a:r>
            <a:r>
              <a:rPr dirty="0" sz="1000" spc="22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kan</a:t>
            </a:r>
            <a:r>
              <a:rPr dirty="0" sz="1000" spc="21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finale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geschilbeslechting</a:t>
            </a:r>
            <a:r>
              <a:rPr dirty="0" sz="1000" spc="3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worden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bereikt.</a:t>
            </a:r>
            <a:r>
              <a:rPr dirty="0" sz="1000" spc="4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Dat</a:t>
            </a:r>
            <a:r>
              <a:rPr dirty="0" sz="1000" spc="3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betekent,</a:t>
            </a:r>
            <a:r>
              <a:rPr dirty="0" sz="1000" spc="4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dat</a:t>
            </a:r>
            <a:r>
              <a:rPr dirty="0" sz="1000" spc="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ouders</a:t>
            </a:r>
            <a:r>
              <a:rPr dirty="0" sz="1000" spc="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een</a:t>
            </a:r>
            <a:r>
              <a:rPr dirty="0" sz="1000" spc="4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verschrikkelijke</a:t>
            </a:r>
            <a:r>
              <a:rPr dirty="0" sz="1000" spc="4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periode</a:t>
            </a:r>
            <a:r>
              <a:rPr dirty="0" sz="1000" spc="4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 spc="3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hun</a:t>
            </a:r>
            <a:r>
              <a:rPr dirty="0" sz="1000" spc="4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leven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kunnen</a:t>
            </a:r>
            <a:r>
              <a:rPr dirty="0" sz="1000" spc="1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afsluiten,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want</a:t>
            </a:r>
            <a:r>
              <a:rPr dirty="0" sz="1000" spc="1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zij</a:t>
            </a:r>
            <a:r>
              <a:rPr dirty="0" sz="1000" spc="2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hoeven</a:t>
            </a:r>
            <a:r>
              <a:rPr dirty="0" sz="1000" spc="1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dan</a:t>
            </a:r>
            <a:r>
              <a:rPr dirty="0" sz="1000" spc="1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geen</a:t>
            </a:r>
            <a:r>
              <a:rPr dirty="0" sz="1000" spc="1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procedures</a:t>
            </a:r>
            <a:r>
              <a:rPr dirty="0" sz="1000" spc="1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meer</a:t>
            </a:r>
            <a:r>
              <a:rPr dirty="0" sz="1000" spc="2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</a:t>
            </a:r>
            <a:r>
              <a:rPr dirty="0" sz="1000" spc="1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voeren</a:t>
            </a:r>
            <a:r>
              <a:rPr dirty="0" sz="1000" spc="1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bij</a:t>
            </a:r>
            <a:r>
              <a:rPr dirty="0" sz="1000" spc="3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een</a:t>
            </a:r>
            <a:r>
              <a:rPr dirty="0" sz="1000" spc="2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rechtbank</a:t>
            </a:r>
            <a:r>
              <a:rPr dirty="0" sz="1000" spc="2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of</a:t>
            </a:r>
            <a:r>
              <a:rPr dirty="0" sz="1000" spc="1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eventueel</a:t>
            </a:r>
          </a:p>
          <a:p>
            <a:pPr marL="0" marR="0">
              <a:lnSpc>
                <a:spcPts val="1112"/>
              </a:lnSpc>
              <a:spcBef>
                <a:spcPts val="27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Afdeling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bestuursrechtspraak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Raad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State.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Daarbij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moet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ruimte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bestaan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om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maatwerk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leveren</a:t>
            </a:r>
            <a:r>
              <a:rPr dirty="0" sz="1000" spc="-1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-1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daadwerkelijk</a:t>
            </a:r>
            <a:r>
              <a:rPr dirty="0" sz="1000" spc="-2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materieel</a:t>
            </a:r>
            <a:r>
              <a:rPr dirty="0" sz="1000" spc="-2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recht</a:t>
            </a:r>
            <a:r>
              <a:rPr dirty="0" sz="1000" spc="-2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</a:t>
            </a:r>
            <a:r>
              <a:rPr dirty="0" sz="1000" spc="-1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(kunnen)</a:t>
            </a:r>
            <a:r>
              <a:rPr dirty="0" sz="1000" spc="-2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doen</a:t>
            </a:r>
            <a:r>
              <a:rPr dirty="0" sz="1000" spc="-1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aan</a:t>
            </a:r>
            <a:r>
              <a:rPr dirty="0" sz="1000" spc="-1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getroffen</a:t>
            </a:r>
            <a:r>
              <a:rPr dirty="0" sz="1000" spc="-1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ouders.</a:t>
            </a:r>
            <a:r>
              <a:rPr dirty="0" sz="1000" spc="-1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Rechtsbescherming</a:t>
            </a:r>
            <a:r>
              <a:rPr dirty="0" sz="1000" spc="-3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is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groot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goed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die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moet</a:t>
            </a:r>
            <a:r>
              <a:rPr dirty="0" sz="1000" spc="1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zeker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afhandeling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dit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schandaal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gewaarborgd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blijven.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00988" y="4332141"/>
            <a:ext cx="5905400" cy="3257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Samengevat</a:t>
            </a:r>
            <a:r>
              <a:rPr dirty="0" sz="1000" spc="-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heb</a:t>
            </a:r>
            <a:r>
              <a:rPr dirty="0" sz="1000" spc="-5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-4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UHT</a:t>
            </a:r>
            <a:r>
              <a:rPr dirty="0" sz="1000" spc="-4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leren</a:t>
            </a:r>
            <a:r>
              <a:rPr dirty="0" sz="1000" spc="-6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kennen</a:t>
            </a:r>
            <a:r>
              <a:rPr dirty="0" sz="1000" spc="-6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als</a:t>
            </a:r>
            <a:r>
              <a:rPr dirty="0" sz="1000" spc="-5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een</a:t>
            </a:r>
            <a:r>
              <a:rPr dirty="0" sz="1000" spc="-5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organisatie,</a:t>
            </a:r>
            <a:r>
              <a:rPr dirty="0" sz="1000" spc="-5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die</a:t>
            </a:r>
            <a:r>
              <a:rPr dirty="0" sz="1000" spc="-6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structureel</a:t>
            </a:r>
            <a:r>
              <a:rPr dirty="0" sz="1000" spc="-5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tekortschiet</a:t>
            </a:r>
            <a:r>
              <a:rPr dirty="0" sz="1000" spc="-6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 spc="-5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  <a:r>
              <a:rPr dirty="0" sz="1000" spc="-4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waarborgen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menselijke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maat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-1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rechtsbescherming.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00988" y="4769529"/>
            <a:ext cx="5906013" cy="3257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2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vraag</a:t>
            </a:r>
            <a:r>
              <a:rPr dirty="0" sz="1000" spc="1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1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kamer</a:t>
            </a:r>
            <a:r>
              <a:rPr dirty="0" sz="1000" spc="2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dringend</a:t>
            </a:r>
            <a:r>
              <a:rPr dirty="0" sz="1000" spc="2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om</a:t>
            </a:r>
            <a:r>
              <a:rPr dirty="0" sz="1000" spc="1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1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signalen</a:t>
            </a:r>
            <a:r>
              <a:rPr dirty="0" sz="1000" spc="1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serieus</a:t>
            </a:r>
            <a:r>
              <a:rPr dirty="0" sz="1000" spc="2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</a:t>
            </a:r>
            <a:r>
              <a:rPr dirty="0" sz="1000" spc="2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nemen</a:t>
            </a:r>
            <a:r>
              <a:rPr dirty="0" sz="1000" spc="1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2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 spc="2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gesprek</a:t>
            </a:r>
            <a:r>
              <a:rPr dirty="0" sz="1000" spc="2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met</a:t>
            </a:r>
            <a:r>
              <a:rPr dirty="0" sz="1000" spc="1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advocaten</a:t>
            </a:r>
            <a:r>
              <a:rPr dirty="0" sz="1000" spc="1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1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ouders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gaan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of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debat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over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-1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uitvoering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UHT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aan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</a:t>
            </a:r>
            <a:r>
              <a:rPr dirty="0" sz="1000" spc="1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gaan.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00988" y="5208695"/>
            <a:ext cx="5908019" cy="4704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Ook</a:t>
            </a:r>
            <a:r>
              <a:rPr dirty="0" sz="1000" spc="-1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 spc="-1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-1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uitspraken</a:t>
            </a:r>
            <a:r>
              <a:rPr dirty="0" sz="1000" spc="-1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-2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-2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rechtbanken</a:t>
            </a:r>
            <a:r>
              <a:rPr dirty="0" sz="1000" spc="-2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Amsterdam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-1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Rotterdam</a:t>
            </a:r>
            <a:r>
              <a:rPr dirty="0" sz="1000" spc="-1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gedingen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met</a:t>
            </a:r>
            <a:r>
              <a:rPr dirty="0" sz="1000" spc="-1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als</a:t>
            </a:r>
            <a:r>
              <a:rPr dirty="0" sz="1000" spc="-1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onderwerp</a:t>
            </a:r>
            <a:r>
              <a:rPr dirty="0" sz="1000" spc="-1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kinderopvangtoeslagenschandaal</a:t>
            </a:r>
            <a:r>
              <a:rPr dirty="0" sz="1000" spc="24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klinkt</a:t>
            </a:r>
            <a:r>
              <a:rPr dirty="0" sz="1000" spc="23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regelmatig</a:t>
            </a:r>
            <a:r>
              <a:rPr dirty="0" sz="1000" spc="24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onbegrip</a:t>
            </a:r>
            <a:r>
              <a:rPr dirty="0" sz="1000" spc="24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door</a:t>
            </a:r>
            <a:r>
              <a:rPr dirty="0" sz="1000" spc="23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over</a:t>
            </a:r>
            <a:r>
              <a:rPr dirty="0" sz="1000" spc="25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24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wijze</a:t>
            </a:r>
            <a:r>
              <a:rPr dirty="0" sz="1000" spc="23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waarop</a:t>
            </a:r>
            <a:r>
              <a:rPr dirty="0" sz="1000" spc="24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met</a:t>
            </a:r>
            <a:r>
              <a:rPr dirty="0" sz="1000" spc="23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deze</a:t>
            </a:r>
          </a:p>
          <a:p>
            <a:pPr marL="0" marR="0">
              <a:lnSpc>
                <a:spcPts val="1112"/>
              </a:lnSpc>
              <a:spcBef>
                <a:spcPts val="27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ouders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wordt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omgesprongen.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Hierna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volgen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daarvan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twee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voorbeelden.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00988" y="5792387"/>
            <a:ext cx="5904602" cy="3257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Uitspraak</a:t>
            </a:r>
            <a:r>
              <a:rPr dirty="0" sz="1000" spc="24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2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23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rechtbank</a:t>
            </a:r>
            <a:r>
              <a:rPr dirty="0" sz="1000" spc="23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Rotterdam.</a:t>
            </a:r>
            <a:r>
              <a:rPr dirty="0" sz="1000" spc="24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Voor</a:t>
            </a:r>
            <a:r>
              <a:rPr dirty="0" sz="1000" spc="24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zover</a:t>
            </a:r>
            <a:r>
              <a:rPr dirty="0" sz="1000" spc="23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hier</a:t>
            </a:r>
            <a:r>
              <a:rPr dirty="0" sz="1000" spc="24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van</a:t>
            </a:r>
            <a:r>
              <a:rPr dirty="0" sz="1000" spc="2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belang</a:t>
            </a:r>
            <a:r>
              <a:rPr dirty="0" sz="1000" spc="23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overweegt</a:t>
            </a:r>
            <a:r>
              <a:rPr dirty="0" sz="1000" spc="23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23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rechtbank</a:t>
            </a:r>
            <a:r>
              <a:rPr dirty="0" sz="1000" spc="23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volgende: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350518" y="6231299"/>
            <a:ext cx="5463089" cy="20405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Ten</a:t>
            </a:r>
            <a:r>
              <a:rPr dirty="0" sz="1000" spc="15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overvloede</a:t>
            </a:r>
            <a:r>
              <a:rPr dirty="0" sz="1000" spc="15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overweegt</a:t>
            </a:r>
            <a:r>
              <a:rPr dirty="0" sz="1000" spc="16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15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rechtbank</a:t>
            </a:r>
            <a:r>
              <a:rPr dirty="0" sz="1000" spc="15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als</a:t>
            </a:r>
            <a:r>
              <a:rPr dirty="0" sz="1000" spc="15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volgt.</a:t>
            </a:r>
            <a:r>
              <a:rPr dirty="0" sz="1000" spc="16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Belastingdienst/Toeslagen</a:t>
            </a:r>
            <a:r>
              <a:rPr dirty="0" sz="1000" spc="16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neemt</a:t>
            </a:r>
            <a:r>
              <a:rPr dirty="0" sz="1000" spc="16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op</a:t>
            </a:r>
            <a:r>
              <a:rPr dirty="0" sz="1000" spc="16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een</a:t>
            </a:r>
          </a:p>
          <a:p>
            <a:pPr marL="0" marR="0">
              <a:lnSpc>
                <a:spcPts val="1112"/>
              </a:lnSpc>
              <a:spcBef>
                <a:spcPts val="21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aanvraag</a:t>
            </a:r>
            <a:r>
              <a:rPr dirty="0" sz="1000" spc="46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tot</a:t>
            </a:r>
            <a:r>
              <a:rPr dirty="0" sz="1000" spc="47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herbeoordeling</a:t>
            </a:r>
            <a:r>
              <a:rPr dirty="0" sz="1000" spc="46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45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  <a:r>
              <a:rPr dirty="0" sz="1000" spc="46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recht</a:t>
            </a:r>
            <a:r>
              <a:rPr dirty="0" sz="1000" spc="47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op</a:t>
            </a:r>
            <a:r>
              <a:rPr dirty="0" sz="1000" spc="47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kinderopvangtoeslag</a:t>
            </a:r>
            <a:r>
              <a:rPr dirty="0" sz="1000" spc="47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een</a:t>
            </a:r>
            <a:r>
              <a:rPr dirty="0" sz="1000" spc="46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veelheid</a:t>
            </a:r>
            <a:r>
              <a:rPr dirty="0" sz="1000" spc="46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aan</a:t>
            </a:r>
          </a:p>
          <a:p>
            <a:pPr marL="0" marR="0">
              <a:lnSpc>
                <a:spcPts val="1112"/>
              </a:lnSpc>
              <a:spcBef>
                <a:spcPts val="26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beschikkingen.</a:t>
            </a:r>
            <a:r>
              <a:rPr dirty="0" sz="1000" spc="9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Tegen</a:t>
            </a:r>
            <a:r>
              <a:rPr dirty="0" sz="1000" spc="9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ieder</a:t>
            </a:r>
            <a:r>
              <a:rPr dirty="0" sz="1000" spc="8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besluit</a:t>
            </a:r>
            <a:r>
              <a:rPr dirty="0" sz="1000" spc="8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staat</a:t>
            </a:r>
            <a:r>
              <a:rPr dirty="0" sz="1000" spc="8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rechtsbescherming</a:t>
            </a:r>
            <a:r>
              <a:rPr dirty="0" sz="1000" spc="8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open</a:t>
            </a:r>
            <a:r>
              <a:rPr dirty="0" sz="1000" spc="9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en</a:t>
            </a:r>
            <a:r>
              <a:rPr dirty="0" sz="1000" spc="9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kan</a:t>
            </a:r>
            <a:r>
              <a:rPr dirty="0" sz="1000" spc="8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</a:t>
            </a:r>
            <a:r>
              <a:rPr dirty="0" sz="1000" spc="9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bezwaar,</a:t>
            </a:r>
            <a:r>
              <a:rPr dirty="0" sz="1000" spc="8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 spc="13">
                <a:solidFill>
                  <a:srgbClr val="000000"/>
                </a:solidFill>
                <a:latin typeface="EBUFAD+Arial-ItalicMT"/>
                <a:cs typeface="EBUFAD+Arial-ItalicMT"/>
              </a:rPr>
              <a:t>beroep</a:t>
            </a:r>
          </a:p>
          <a:p>
            <a:pPr marL="0" marR="0">
              <a:lnSpc>
                <a:spcPts val="1112"/>
              </a:lnSpc>
              <a:spcBef>
                <a:spcPts val="21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en</a:t>
            </a:r>
            <a:r>
              <a:rPr dirty="0" sz="1000" spc="30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hoger</a:t>
            </a:r>
            <a:r>
              <a:rPr dirty="0" sz="1000" spc="31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beroep</a:t>
            </a:r>
            <a:r>
              <a:rPr dirty="0" sz="1000" spc="30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worden</a:t>
            </a:r>
            <a:r>
              <a:rPr dirty="0" sz="1000" spc="31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geprocedeerd.</a:t>
            </a:r>
            <a:r>
              <a:rPr dirty="0" sz="1000" spc="31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  <a:r>
              <a:rPr dirty="0" sz="1000" spc="32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gevolg</a:t>
            </a:r>
            <a:r>
              <a:rPr dirty="0" sz="1000" spc="30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is</a:t>
            </a:r>
            <a:r>
              <a:rPr dirty="0" sz="1000" spc="32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dat</a:t>
            </a:r>
            <a:r>
              <a:rPr dirty="0" sz="1000" spc="30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  <a:r>
              <a:rPr dirty="0" sz="1000" spc="30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herstel</a:t>
            </a:r>
            <a:r>
              <a:rPr dirty="0" sz="1000" spc="30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31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gedupeerden</a:t>
            </a:r>
          </a:p>
          <a:p>
            <a:pPr marL="0" marR="0">
              <a:lnSpc>
                <a:spcPts val="1112"/>
              </a:lnSpc>
              <a:spcBef>
                <a:spcPts val="21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gefragmenteerd</a:t>
            </a:r>
            <a:r>
              <a:rPr dirty="0" sz="1000" spc="3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</a:t>
            </a:r>
            <a:r>
              <a:rPr dirty="0" sz="1000" spc="4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een</a:t>
            </a:r>
            <a:r>
              <a:rPr dirty="0" sz="1000" spc="2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veelheid</a:t>
            </a:r>
            <a:r>
              <a:rPr dirty="0" sz="1000" spc="2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aan</a:t>
            </a:r>
            <a:r>
              <a:rPr dirty="0" sz="1000" spc="2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procedures</a:t>
            </a:r>
            <a:r>
              <a:rPr dirty="0" sz="1000" spc="2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aan</a:t>
            </a:r>
            <a:r>
              <a:rPr dirty="0" sz="1000" spc="2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1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orde</a:t>
            </a:r>
            <a:r>
              <a:rPr dirty="0" sz="1000" spc="3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kan</a:t>
            </a:r>
            <a:r>
              <a:rPr dirty="0" sz="1000" spc="2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komen,</a:t>
            </a:r>
            <a:r>
              <a:rPr dirty="0" sz="1000" spc="3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waarbij</a:t>
            </a:r>
            <a:r>
              <a:rPr dirty="0" sz="1000" spc="2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</a:t>
            </a:r>
            <a:r>
              <a:rPr dirty="0" sz="1000" spc="2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3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meeste</a:t>
            </a:r>
          </a:p>
          <a:p>
            <a:pPr marL="0" marR="0">
              <a:lnSpc>
                <a:spcPts val="1112"/>
              </a:lnSpc>
              <a:spcBef>
                <a:spcPts val="272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procedures</a:t>
            </a:r>
            <a:r>
              <a:rPr dirty="0" sz="1000" spc="1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slechts</a:t>
            </a:r>
            <a:r>
              <a:rPr dirty="0" sz="1000" spc="1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een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deelaspect</a:t>
            </a:r>
            <a:r>
              <a:rPr dirty="0" sz="1000" spc="1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dat</a:t>
            </a:r>
            <a:r>
              <a:rPr dirty="0" sz="1000" spc="1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herstel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kan</a:t>
            </a:r>
            <a:r>
              <a:rPr dirty="0" sz="1000" spc="1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worden</a:t>
            </a:r>
            <a:r>
              <a:rPr dirty="0" sz="1000" spc="2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behandeld,</a:t>
            </a:r>
            <a:r>
              <a:rPr dirty="0" sz="1000" spc="1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terwijl</a:t>
            </a:r>
            <a:r>
              <a:rPr dirty="0" sz="1000" spc="5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bedoeld</a:t>
            </a:r>
            <a:r>
              <a:rPr dirty="0" sz="1000" spc="2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is</a:t>
            </a:r>
            <a:r>
              <a:rPr dirty="0" sz="1000" spc="2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zo</a:t>
            </a:r>
          </a:p>
          <a:p>
            <a:pPr marL="0" marR="0">
              <a:lnSpc>
                <a:spcPts val="1112"/>
              </a:lnSpc>
              <a:spcBef>
                <a:spcPts val="21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breed</a:t>
            </a:r>
            <a:r>
              <a:rPr dirty="0" sz="1000" spc="5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en</a:t>
            </a:r>
            <a:r>
              <a:rPr dirty="0" sz="1000" spc="49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samenhangend</a:t>
            </a:r>
            <a:r>
              <a:rPr dirty="0" sz="1000" spc="49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mogelijk</a:t>
            </a:r>
            <a:r>
              <a:rPr dirty="0" sz="1000" spc="50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herstel</a:t>
            </a:r>
            <a:r>
              <a:rPr dirty="0" sz="1000" spc="48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te</a:t>
            </a:r>
            <a:r>
              <a:rPr dirty="0" sz="1000" spc="49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bieden.</a:t>
            </a:r>
            <a:r>
              <a:rPr dirty="0" sz="1000" spc="5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49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rechtbank</a:t>
            </a:r>
            <a:r>
              <a:rPr dirty="0" sz="1000" spc="49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voorziet</a:t>
            </a:r>
            <a:r>
              <a:rPr dirty="0" sz="1000" spc="48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en</a:t>
            </a:r>
            <a:r>
              <a:rPr dirty="0" sz="1000" spc="48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wijst</a:t>
            </a:r>
          </a:p>
          <a:p>
            <a:pPr marL="0" marR="0">
              <a:lnSpc>
                <a:spcPts val="1112"/>
              </a:lnSpc>
              <a:spcBef>
                <a:spcPts val="21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Belastingdienst/Toeslagen</a:t>
            </a:r>
            <a:r>
              <a:rPr dirty="0" sz="1000" spc="4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en</a:t>
            </a:r>
            <a:r>
              <a:rPr dirty="0" sz="1000" spc="3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4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wetgever</a:t>
            </a:r>
            <a:r>
              <a:rPr dirty="0" sz="1000" spc="3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er</a:t>
            </a:r>
            <a:r>
              <a:rPr dirty="0" sz="1000" spc="4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nadrukkelijk</a:t>
            </a:r>
            <a:r>
              <a:rPr dirty="0" sz="1000" spc="4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op</a:t>
            </a:r>
            <a:r>
              <a:rPr dirty="0" sz="1000" spc="4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dat</a:t>
            </a:r>
            <a:r>
              <a:rPr dirty="0" sz="1000" spc="3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op</a:t>
            </a:r>
            <a:r>
              <a:rPr dirty="0" sz="1000" spc="2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deze</a:t>
            </a:r>
            <a:r>
              <a:rPr dirty="0" sz="1000" spc="4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wijze</a:t>
            </a:r>
            <a:r>
              <a:rPr dirty="0" sz="1000" spc="3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een</a:t>
            </a:r>
            <a:r>
              <a:rPr dirty="0" sz="1000" spc="2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aanvrager</a:t>
            </a:r>
          </a:p>
          <a:p>
            <a:pPr marL="0" marR="0">
              <a:lnSpc>
                <a:spcPts val="1112"/>
              </a:lnSpc>
              <a:spcBef>
                <a:spcPts val="26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niet</a:t>
            </a:r>
            <a:r>
              <a:rPr dirty="0" sz="1000" spc="16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alleen</a:t>
            </a:r>
            <a:r>
              <a:rPr dirty="0" sz="1000" spc="16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jarenlang</a:t>
            </a:r>
            <a:r>
              <a:rPr dirty="0" sz="1000" spc="16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moet</a:t>
            </a:r>
            <a:r>
              <a:rPr dirty="0" sz="1000" spc="16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wachten</a:t>
            </a:r>
            <a:r>
              <a:rPr dirty="0" sz="1000" spc="16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op</a:t>
            </a:r>
            <a:r>
              <a:rPr dirty="0" sz="1000" spc="16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primaire</a:t>
            </a:r>
            <a:r>
              <a:rPr dirty="0" sz="1000" spc="15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besluiten</a:t>
            </a:r>
            <a:r>
              <a:rPr dirty="0" sz="1000" spc="16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en</a:t>
            </a:r>
            <a:r>
              <a:rPr dirty="0" sz="1000" spc="16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beslissingen</a:t>
            </a:r>
            <a:r>
              <a:rPr dirty="0" sz="1000" spc="16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op</a:t>
            </a:r>
            <a:r>
              <a:rPr dirty="0" sz="1000" spc="16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bezwaar</a:t>
            </a:r>
            <a:r>
              <a:rPr dirty="0" sz="1000" spc="15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</a:t>
            </a:r>
            <a:r>
              <a:rPr dirty="0" sz="1000" spc="16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</a:p>
          <a:p>
            <a:pPr marL="0" marR="0">
              <a:lnSpc>
                <a:spcPts val="1112"/>
              </a:lnSpc>
              <a:spcBef>
                <a:spcPts val="21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bestuurlijke</a:t>
            </a:r>
            <a:r>
              <a:rPr dirty="0" sz="1000" spc="2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fase,</a:t>
            </a:r>
            <a:r>
              <a:rPr dirty="0" sz="1000" spc="3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maar</a:t>
            </a:r>
            <a:r>
              <a:rPr dirty="0" sz="1000" spc="2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dan</a:t>
            </a:r>
            <a:r>
              <a:rPr dirty="0" sz="1000" spc="3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nog</a:t>
            </a:r>
            <a:r>
              <a:rPr dirty="0" sz="1000" spc="3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eens</a:t>
            </a:r>
            <a:r>
              <a:rPr dirty="0" sz="1000" spc="2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vele</a:t>
            </a:r>
            <a:r>
              <a:rPr dirty="0" sz="1000" spc="3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jaren</a:t>
            </a:r>
            <a:r>
              <a:rPr dirty="0" sz="1000" spc="2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verwikkeld</a:t>
            </a:r>
            <a:r>
              <a:rPr dirty="0" sz="1000" spc="2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kan</a:t>
            </a:r>
            <a:r>
              <a:rPr dirty="0" sz="1000" spc="3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zijn</a:t>
            </a:r>
            <a:r>
              <a:rPr dirty="0" sz="1000" spc="2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</a:t>
            </a:r>
            <a:r>
              <a:rPr dirty="0" sz="1000" spc="2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allerlei</a:t>
            </a:r>
            <a:r>
              <a:rPr dirty="0" sz="1000" spc="2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procedures</a:t>
            </a:r>
            <a:r>
              <a:rPr dirty="0" sz="1000" spc="3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bij</a:t>
            </a:r>
            <a:r>
              <a:rPr dirty="0" sz="1000" spc="3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</a:p>
          <a:p>
            <a:pPr marL="0" marR="0">
              <a:lnSpc>
                <a:spcPts val="1112"/>
              </a:lnSpc>
              <a:spcBef>
                <a:spcPts val="21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rechtbank</a:t>
            </a:r>
            <a:r>
              <a:rPr dirty="0" sz="1000" spc="3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en</a:t>
            </a:r>
            <a:r>
              <a:rPr dirty="0" sz="1000" spc="1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3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Afdeling.</a:t>
            </a:r>
            <a:r>
              <a:rPr dirty="0" sz="1000" spc="3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Dit</a:t>
            </a:r>
            <a:r>
              <a:rPr dirty="0" sz="1000" spc="2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staat</a:t>
            </a:r>
            <a:r>
              <a:rPr dirty="0" sz="1000" spc="3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haaks</a:t>
            </a:r>
            <a:r>
              <a:rPr dirty="0" sz="1000" spc="3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op</a:t>
            </a:r>
            <a:r>
              <a:rPr dirty="0" sz="1000" spc="2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1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doeleinden</a:t>
            </a:r>
            <a:r>
              <a:rPr dirty="0" sz="1000" spc="2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2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1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hersteloperatie</a:t>
            </a:r>
            <a:r>
              <a:rPr dirty="0" sz="1000" spc="2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en</a:t>
            </a:r>
            <a:r>
              <a:rPr dirty="0" sz="1000" spc="3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komt</a:t>
            </a:r>
            <a:r>
              <a:rPr dirty="0" sz="1000" spc="3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</a:p>
          <a:p>
            <a:pPr marL="0" marR="0">
              <a:lnSpc>
                <a:spcPts val="1112"/>
              </a:lnSpc>
              <a:spcBef>
                <a:spcPts val="26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herstel</a:t>
            </a:r>
            <a:r>
              <a:rPr dirty="0" sz="1000" spc="1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1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  <a:r>
              <a:rPr dirty="0" sz="1000" spc="2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vertrouwen</a:t>
            </a:r>
            <a:r>
              <a:rPr dirty="0" sz="1000" spc="3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</a:t>
            </a:r>
            <a:r>
              <a:rPr dirty="0" sz="1000" spc="3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1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overheid</a:t>
            </a:r>
            <a:r>
              <a:rPr dirty="0" sz="1000" spc="3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niet</a:t>
            </a:r>
            <a:r>
              <a:rPr dirty="0" sz="1000" spc="2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ten</a:t>
            </a:r>
            <a:r>
              <a:rPr dirty="0" sz="1000" spc="2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goede.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350518" y="8362232"/>
            <a:ext cx="5454944" cy="4720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Uitspraak</a:t>
            </a:r>
            <a:r>
              <a:rPr dirty="0" sz="1000" spc="1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8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9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rechtbank</a:t>
            </a:r>
            <a:r>
              <a:rPr dirty="0" sz="1000" spc="8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Amsterdam.</a:t>
            </a:r>
            <a:r>
              <a:rPr dirty="0" sz="1000" spc="9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Voor</a:t>
            </a:r>
            <a:r>
              <a:rPr dirty="0" sz="1000" spc="10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zover</a:t>
            </a:r>
            <a:r>
              <a:rPr dirty="0" sz="1000" spc="9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hier</a:t>
            </a:r>
            <a:r>
              <a:rPr dirty="0" sz="1000" spc="10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8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belang</a:t>
            </a:r>
            <a:r>
              <a:rPr dirty="0" sz="1000" spc="8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overweegt</a:t>
            </a:r>
            <a:r>
              <a:rPr dirty="0" sz="1000" spc="10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8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rechtbank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  <a:r>
              <a:rPr dirty="0" sz="1000" spc="2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volgende: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5.1.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9525" y="0"/>
            <a:ext cx="7541768" cy="10655679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350518" y="1702859"/>
            <a:ext cx="5462508" cy="12020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Nu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verweerder</a:t>
            </a:r>
            <a:r>
              <a:rPr dirty="0" sz="1000" spc="10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het</a:t>
            </a:r>
            <a:r>
              <a:rPr dirty="0" sz="1000" spc="12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bestaan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van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de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lening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van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€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7.500,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-</a:t>
            </a:r>
            <a:r>
              <a:rPr dirty="0" sz="1000" spc="2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heeft</a:t>
            </a:r>
            <a:r>
              <a:rPr dirty="0" sz="1000" spc="2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erkend</a:t>
            </a:r>
            <a:r>
              <a:rPr dirty="0" sz="1000" spc="2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gaat</a:t>
            </a:r>
            <a:r>
              <a:rPr dirty="0" sz="1000" spc="2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1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rechtbank</a:t>
            </a:r>
            <a:r>
              <a:rPr dirty="0" sz="1000" spc="3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ook</a:t>
            </a:r>
            <a:r>
              <a:rPr dirty="0" sz="1000" spc="4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uit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-1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bestaan</a:t>
            </a:r>
            <a:r>
              <a:rPr dirty="0" sz="1000" spc="-1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-1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deze</a:t>
            </a:r>
            <a:r>
              <a:rPr dirty="0" sz="1000" spc="-1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informele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lening.</a:t>
            </a:r>
            <a:r>
              <a:rPr dirty="0" sz="1000" spc="-1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-1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belang</a:t>
            </a:r>
            <a:r>
              <a:rPr dirty="0" sz="1000" spc="-1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daarbij</a:t>
            </a:r>
            <a:r>
              <a:rPr dirty="0" sz="1000" spc="-1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is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dat</a:t>
            </a:r>
            <a:r>
              <a:rPr dirty="0" sz="1000" spc="-1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Afdeling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</a:t>
            </a:r>
            <a:r>
              <a:rPr dirty="0" sz="1000" spc="-1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-1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uitspraak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1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15</a:t>
            </a:r>
            <a:r>
              <a:rPr dirty="0" sz="1000" spc="3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mei</a:t>
            </a:r>
            <a:r>
              <a:rPr dirty="0" sz="1000" spc="1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2024</a:t>
            </a:r>
            <a:r>
              <a:rPr dirty="0" sz="1000" spc="3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onder</a:t>
            </a:r>
            <a:r>
              <a:rPr dirty="0" sz="1000" spc="2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meer</a:t>
            </a:r>
            <a:r>
              <a:rPr dirty="0" sz="1000" spc="2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  <a:r>
              <a:rPr dirty="0" sz="1000" spc="2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volgende</a:t>
            </a:r>
            <a:r>
              <a:rPr dirty="0" sz="1000" spc="2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heeft</a:t>
            </a:r>
            <a:r>
              <a:rPr dirty="0" sz="1000" spc="3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overwogen:</a:t>
            </a:r>
          </a:p>
          <a:p>
            <a:pPr marL="0" marR="0">
              <a:lnSpc>
                <a:spcPts val="1112"/>
              </a:lnSpc>
              <a:spcBef>
                <a:spcPts val="77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  <a:r>
              <a:rPr dirty="0" sz="1000" spc="34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voorgaande</a:t>
            </a:r>
            <a:r>
              <a:rPr dirty="0" sz="1000" spc="34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laat</a:t>
            </a:r>
            <a:r>
              <a:rPr dirty="0" sz="1000" spc="34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onverlet</a:t>
            </a:r>
            <a:r>
              <a:rPr dirty="0" sz="1000" spc="34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dat</a:t>
            </a:r>
            <a:r>
              <a:rPr dirty="0" sz="1000" spc="34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zich</a:t>
            </a:r>
            <a:r>
              <a:rPr dirty="0" sz="1000" spc="34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bijzondere</a:t>
            </a:r>
            <a:r>
              <a:rPr dirty="0" sz="1000" spc="35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situaties</a:t>
            </a:r>
            <a:r>
              <a:rPr dirty="0" sz="1000" spc="35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kunnen</a:t>
            </a:r>
            <a:r>
              <a:rPr dirty="0" sz="1000" spc="34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voordoen</a:t>
            </a:r>
            <a:r>
              <a:rPr dirty="0" sz="1000" spc="34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waarin</a:t>
            </a:r>
            <a:r>
              <a:rPr dirty="0" sz="1000" spc="34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vasthouden</a:t>
            </a:r>
            <a:r>
              <a:rPr dirty="0" sz="1000" spc="9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aan</a:t>
            </a:r>
            <a:r>
              <a:rPr dirty="0" sz="1000" spc="8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8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eis</a:t>
            </a:r>
            <a:r>
              <a:rPr dirty="0" sz="1000" spc="9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1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een</a:t>
            </a:r>
            <a:r>
              <a:rPr dirty="0" sz="1000" spc="9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notariële</a:t>
            </a:r>
            <a:r>
              <a:rPr dirty="0" sz="1000" spc="9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akte</a:t>
            </a:r>
            <a:r>
              <a:rPr dirty="0" sz="1000" spc="10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als</a:t>
            </a:r>
            <a:r>
              <a:rPr dirty="0" sz="1000" spc="10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bewijs</a:t>
            </a:r>
            <a:r>
              <a:rPr dirty="0" sz="1000" spc="9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voor</a:t>
            </a:r>
            <a:r>
              <a:rPr dirty="0" sz="1000" spc="9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  <a:r>
              <a:rPr dirty="0" sz="1000" spc="9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bestaan</a:t>
            </a:r>
            <a:r>
              <a:rPr dirty="0" sz="1000" spc="9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8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een</a:t>
            </a:r>
            <a:r>
              <a:rPr dirty="0" sz="1000" spc="8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informele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schuld</a:t>
            </a:r>
            <a:r>
              <a:rPr dirty="0" sz="1000" spc="4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en</a:t>
            </a:r>
            <a:r>
              <a:rPr dirty="0" sz="1000" spc="3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daarover</a:t>
            </a:r>
            <a:r>
              <a:rPr dirty="0" sz="1000" spc="5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gemaakte</a:t>
            </a:r>
            <a:r>
              <a:rPr dirty="0" sz="1000" spc="4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betalingsafspraken</a:t>
            </a:r>
            <a:r>
              <a:rPr dirty="0" sz="1000" spc="4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zodanig</a:t>
            </a:r>
            <a:r>
              <a:rPr dirty="0" sz="1000" spc="4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onbillijk</a:t>
            </a:r>
            <a:r>
              <a:rPr dirty="0" sz="1000" spc="5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is</a:t>
            </a:r>
            <a:r>
              <a:rPr dirty="0" sz="1000" spc="6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dat</a:t>
            </a:r>
            <a:r>
              <a:rPr dirty="0" sz="1000" spc="5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3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hardheidsclausule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kan</a:t>
            </a:r>
            <a:r>
              <a:rPr dirty="0" sz="1000" spc="2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worden</a:t>
            </a:r>
            <a:r>
              <a:rPr dirty="0" sz="1000" spc="3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toegepast,</a:t>
            </a:r>
            <a:r>
              <a:rPr dirty="0" sz="1000" spc="3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bijvoorbeeld</a:t>
            </a:r>
            <a:r>
              <a:rPr dirty="0" sz="1000" spc="4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</a:t>
            </a:r>
            <a:r>
              <a:rPr dirty="0" sz="1000" spc="3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  <a:r>
              <a:rPr dirty="0" sz="1000" spc="3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geval</a:t>
            </a:r>
            <a:r>
              <a:rPr dirty="0" sz="1000" spc="3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dat</a:t>
            </a:r>
            <a:r>
              <a:rPr dirty="0" sz="1000" spc="3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aan</a:t>
            </a:r>
            <a:r>
              <a:rPr dirty="0" sz="1000" spc="2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  <a:r>
              <a:rPr dirty="0" sz="1000" spc="5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bestaan</a:t>
            </a:r>
            <a:r>
              <a:rPr dirty="0" sz="1000" spc="3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2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een</a:t>
            </a:r>
            <a:r>
              <a:rPr dirty="0" sz="1000" spc="2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informele</a:t>
            </a:r>
            <a:r>
              <a:rPr dirty="0" sz="1000" spc="3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schuld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gelet</a:t>
            </a:r>
            <a:r>
              <a:rPr dirty="0" sz="1000" spc="2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op</a:t>
            </a:r>
            <a:r>
              <a:rPr dirty="0" sz="1000" spc="1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andere</a:t>
            </a:r>
            <a:r>
              <a:rPr dirty="0" sz="1000" spc="3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authentieke</a:t>
            </a:r>
            <a:r>
              <a:rPr dirty="0" sz="1000" spc="2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documenten</a:t>
            </a:r>
            <a:r>
              <a:rPr dirty="0" sz="1000" spc="2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redelijkerwijs</a:t>
            </a:r>
            <a:r>
              <a:rPr dirty="0" sz="1000" spc="2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niet</a:t>
            </a:r>
            <a:r>
              <a:rPr dirty="0" sz="1000" spc="2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valt</a:t>
            </a:r>
            <a:r>
              <a:rPr dirty="0" sz="1000" spc="2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te</a:t>
            </a:r>
            <a:r>
              <a:rPr dirty="0" sz="1000" spc="1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twijfelen.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50518" y="2871768"/>
            <a:ext cx="363384" cy="1794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5.2.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50518" y="3016929"/>
            <a:ext cx="5461381" cy="25174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Ten</a:t>
            </a:r>
            <a:r>
              <a:rPr dirty="0" sz="1000" spc="113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aanzien</a:t>
            </a:r>
            <a:r>
              <a:rPr dirty="0" sz="1000" spc="122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van</a:t>
            </a:r>
            <a:r>
              <a:rPr dirty="0" sz="1000" spc="123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het</a:t>
            </a:r>
            <a:r>
              <a:rPr dirty="0" sz="1000" spc="131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bedrag</a:t>
            </a:r>
            <a:r>
              <a:rPr dirty="0" sz="1000" spc="109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van</a:t>
            </a:r>
            <a:r>
              <a:rPr dirty="0" sz="1000" spc="108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€</a:t>
            </a:r>
            <a:r>
              <a:rPr dirty="0" sz="1000" spc="124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17.750,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-</a:t>
            </a:r>
            <a:r>
              <a:rPr dirty="0" sz="1000" spc="16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is</a:t>
            </a:r>
            <a:r>
              <a:rPr dirty="0" sz="1000" spc="15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  <a:r>
              <a:rPr dirty="0" sz="1000" spc="13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volgende</a:t>
            </a:r>
            <a:r>
              <a:rPr dirty="0" sz="1000" spc="13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13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belang.</a:t>
            </a:r>
            <a:r>
              <a:rPr dirty="0" sz="1000" spc="15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</a:t>
            </a:r>
            <a:r>
              <a:rPr dirty="0" sz="1000" spc="15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  <a:r>
              <a:rPr dirty="0" sz="1000" spc="13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licht</a:t>
            </a:r>
            <a:r>
              <a:rPr dirty="0" sz="1000" spc="14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14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doelstelling</a:t>
            </a:r>
            <a:r>
              <a:rPr dirty="0" sz="1000" spc="5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6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6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hersteloperatie</a:t>
            </a:r>
            <a:r>
              <a:rPr dirty="0" sz="1000" spc="6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</a:t>
            </a:r>
            <a:r>
              <a:rPr dirty="0" sz="1000" spc="7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zijn</a:t>
            </a:r>
            <a:r>
              <a:rPr dirty="0" sz="1000" spc="6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geheel</a:t>
            </a:r>
            <a:r>
              <a:rPr dirty="0" sz="1000" spc="6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heeft</a:t>
            </a:r>
            <a:r>
              <a:rPr dirty="0" sz="1000" spc="8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als</a:t>
            </a:r>
            <a:r>
              <a:rPr dirty="0" sz="1000" spc="6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uitgangspunt</a:t>
            </a:r>
            <a:r>
              <a:rPr dirty="0" sz="1000" spc="7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te</a:t>
            </a:r>
            <a:r>
              <a:rPr dirty="0" sz="1000" spc="6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gelden</a:t>
            </a:r>
            <a:r>
              <a:rPr dirty="0" sz="1000" spc="7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dat</a:t>
            </a:r>
            <a:r>
              <a:rPr dirty="0" sz="1000" spc="7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niet</a:t>
            </a:r>
            <a:r>
              <a:rPr dirty="0" sz="1000" spc="7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een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al</a:t>
            </a:r>
            <a:r>
              <a:rPr dirty="0" sz="1000" spc="46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te</a:t>
            </a:r>
            <a:r>
              <a:rPr dirty="0" sz="1000" spc="45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strenge</a:t>
            </a:r>
            <a:r>
              <a:rPr dirty="0" sz="1000" spc="46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bewijslast</a:t>
            </a:r>
            <a:r>
              <a:rPr dirty="0" sz="1000" spc="47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aan</a:t>
            </a:r>
            <a:r>
              <a:rPr dirty="0" sz="1000" spc="48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gedupeerden</a:t>
            </a:r>
            <a:r>
              <a:rPr dirty="0" sz="1000" spc="46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mag</a:t>
            </a:r>
            <a:r>
              <a:rPr dirty="0" sz="1000" spc="47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worden</a:t>
            </a:r>
            <a:r>
              <a:rPr dirty="0" sz="1000" spc="47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opgelegd.</a:t>
            </a:r>
            <a:r>
              <a:rPr dirty="0" sz="1000" spc="46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45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situatie</a:t>
            </a:r>
            <a:r>
              <a:rPr dirty="0" sz="1000" spc="45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waarin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gedupeerden</a:t>
            </a:r>
            <a:r>
              <a:rPr dirty="0" sz="1000" spc="27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zijn</a:t>
            </a:r>
            <a:r>
              <a:rPr dirty="0" sz="1000" spc="27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terecht</a:t>
            </a:r>
            <a:r>
              <a:rPr dirty="0" sz="1000" spc="28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gekomen</a:t>
            </a:r>
            <a:r>
              <a:rPr dirty="0" sz="1000" spc="27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is</a:t>
            </a:r>
            <a:r>
              <a:rPr dirty="0" sz="1000" spc="28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immers</a:t>
            </a:r>
            <a:r>
              <a:rPr dirty="0" sz="1000" spc="28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  <a:r>
              <a:rPr dirty="0" sz="1000" spc="27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gevolg</a:t>
            </a:r>
            <a:r>
              <a:rPr dirty="0" sz="1000" spc="27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28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onrechtmatig</a:t>
            </a:r>
            <a:r>
              <a:rPr dirty="0" sz="1000" spc="27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handelen</a:t>
            </a:r>
            <a:r>
              <a:rPr dirty="0" sz="1000" spc="27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verweerder.</a:t>
            </a:r>
            <a:r>
              <a:rPr dirty="0" sz="1000" spc="5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  <a:r>
              <a:rPr dirty="0" sz="1000" spc="5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is</a:t>
            </a:r>
            <a:r>
              <a:rPr dirty="0" sz="1000" spc="6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</a:t>
            </a:r>
            <a:r>
              <a:rPr dirty="0" sz="1000" spc="5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5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ogen</a:t>
            </a:r>
            <a:r>
              <a:rPr dirty="0" sz="1000" spc="4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5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5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rechtbank</a:t>
            </a:r>
            <a:r>
              <a:rPr dirty="0" sz="1000" spc="6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dan</a:t>
            </a:r>
            <a:r>
              <a:rPr dirty="0" sz="1000" spc="5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ook</a:t>
            </a:r>
            <a:r>
              <a:rPr dirty="0" sz="1000" spc="4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niet</a:t>
            </a:r>
            <a:r>
              <a:rPr dirty="0" sz="1000" spc="5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5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bedoeling</a:t>
            </a:r>
            <a:r>
              <a:rPr dirty="0" sz="1000" spc="5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om</a:t>
            </a:r>
            <a:r>
              <a:rPr dirty="0" sz="1000" spc="4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op</a:t>
            </a:r>
            <a:r>
              <a:rPr dirty="0" sz="1000" spc="5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alle</a:t>
            </a:r>
            <a:r>
              <a:rPr dirty="0" sz="1000" spc="5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slakken</a:t>
            </a:r>
          </a:p>
          <a:p>
            <a:pPr marL="0" marR="0">
              <a:lnSpc>
                <a:spcPts val="1112"/>
              </a:lnSpc>
              <a:spcBef>
                <a:spcPts val="77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(te)</a:t>
            </a:r>
            <a:r>
              <a:rPr dirty="0" sz="1000" spc="1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veel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juridisch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zout</a:t>
            </a:r>
            <a:r>
              <a:rPr dirty="0" sz="1000" spc="1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te</a:t>
            </a:r>
            <a:r>
              <a:rPr dirty="0" sz="1000" spc="2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leggen.</a:t>
            </a:r>
            <a:r>
              <a:rPr dirty="0" sz="1000" spc="1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1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rechtbank</a:t>
            </a:r>
            <a:r>
              <a:rPr dirty="0" sz="1000" spc="1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refereert</a:t>
            </a:r>
            <a:r>
              <a:rPr dirty="0" sz="1000" spc="1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daarbij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 spc="17">
                <a:solidFill>
                  <a:srgbClr val="000000"/>
                </a:solidFill>
                <a:latin typeface="EBUFAD+Arial-ItalicMT"/>
                <a:cs typeface="EBUFAD+Arial-ItalicMT"/>
              </a:rPr>
              <a:t>ook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uitdrukkelijk</a:t>
            </a:r>
            <a:r>
              <a:rPr dirty="0" sz="1000" spc="1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aan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  <a:r>
              <a:rPr dirty="0" sz="1000" spc="1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recent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verschenen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rapport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spoedadviescommissie</a:t>
            </a:r>
            <a:r>
              <a:rPr dirty="0" sz="1000" spc="-1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voortgang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hersteloperatie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toeslagen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met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titel:</a:t>
            </a:r>
            <a:r>
              <a:rPr dirty="0" sz="1000" spc="-14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“Minder</a:t>
            </a:r>
            <a:r>
              <a:rPr dirty="0" sz="1000" spc="-11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beloven</a:t>
            </a:r>
            <a:r>
              <a:rPr dirty="0" sz="1000" spc="-18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meer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doen”,</a:t>
            </a:r>
            <a:r>
              <a:rPr dirty="0" sz="1000" spc="-10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waarin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een</a:t>
            </a:r>
            <a:r>
              <a:rPr dirty="0" sz="1000" spc="-16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uitdrukkelijk</a:t>
            </a:r>
            <a:r>
              <a:rPr dirty="0" sz="1000" spc="-11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beroep</a:t>
            </a:r>
            <a:r>
              <a:rPr dirty="0" sz="1000" spc="-17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op</a:t>
            </a:r>
            <a:r>
              <a:rPr dirty="0" sz="1000" spc="-18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verweerder</a:t>
            </a:r>
            <a:r>
              <a:rPr dirty="0" sz="1000" spc="-12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wordt</a:t>
            </a:r>
            <a:r>
              <a:rPr dirty="0" sz="1000" spc="-16" i="1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000000"/>
                </a:solidFill>
                <a:latin typeface="Arial"/>
                <a:cs typeface="Arial"/>
              </a:rPr>
              <a:t>gedaan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meer</a:t>
            </a:r>
            <a:r>
              <a:rPr dirty="0" sz="1000" spc="28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voortvarender</a:t>
            </a:r>
            <a:r>
              <a:rPr dirty="0" sz="1000" spc="27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en</a:t>
            </a:r>
            <a:r>
              <a:rPr dirty="0" sz="1000" spc="27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ruimhartiger</a:t>
            </a:r>
            <a:r>
              <a:rPr dirty="0" sz="1000" spc="27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te</a:t>
            </a:r>
            <a:r>
              <a:rPr dirty="0" sz="1000" spc="27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handelen</a:t>
            </a:r>
            <a:r>
              <a:rPr dirty="0" sz="1000" spc="26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en</a:t>
            </a:r>
            <a:r>
              <a:rPr dirty="0" sz="1000" spc="28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niet</a:t>
            </a:r>
            <a:r>
              <a:rPr dirty="0" sz="1000" spc="27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te</a:t>
            </a:r>
            <a:r>
              <a:rPr dirty="0" sz="1000" spc="27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verzanden</a:t>
            </a:r>
            <a:r>
              <a:rPr dirty="0" sz="1000" spc="27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</a:t>
            </a:r>
            <a:r>
              <a:rPr dirty="0" sz="1000" spc="26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lange</a:t>
            </a:r>
            <a:r>
              <a:rPr dirty="0" sz="1000" spc="27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juridische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procedures.</a:t>
            </a:r>
            <a:r>
              <a:rPr dirty="0" sz="1000" spc="5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Zie</a:t>
            </a:r>
            <a:r>
              <a:rPr dirty="0" sz="1000" spc="5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ook</a:t>
            </a:r>
            <a:r>
              <a:rPr dirty="0" sz="1000" spc="6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4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oproep</a:t>
            </a:r>
            <a:r>
              <a:rPr dirty="0" sz="1000" spc="5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6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deze</a:t>
            </a:r>
            <a:r>
              <a:rPr dirty="0" sz="1000" spc="5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rechtbank</a:t>
            </a:r>
            <a:r>
              <a:rPr dirty="0" sz="1000" spc="6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</a:t>
            </a:r>
            <a:r>
              <a:rPr dirty="0" sz="1000" spc="6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5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uitspraak</a:t>
            </a:r>
            <a:r>
              <a:rPr dirty="0" sz="1000" spc="6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5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13</a:t>
            </a:r>
            <a:r>
              <a:rPr dirty="0" sz="1000" spc="4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december</a:t>
            </a:r>
            <a:r>
              <a:rPr dirty="0" sz="1000" spc="6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2024</a:t>
            </a:r>
            <a:r>
              <a:rPr dirty="0" sz="1000" spc="5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en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het</a:t>
            </a:r>
            <a:r>
              <a:rPr dirty="0" sz="1000" spc="14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recente</a:t>
            </a:r>
            <a:r>
              <a:rPr dirty="0" sz="1000" spc="14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rapport</a:t>
            </a:r>
            <a:r>
              <a:rPr dirty="0" sz="1000" spc="14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13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25</a:t>
            </a:r>
            <a:r>
              <a:rPr dirty="0" sz="1000" spc="14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februari</a:t>
            </a:r>
            <a:r>
              <a:rPr dirty="0" sz="1000" spc="15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2025</a:t>
            </a:r>
            <a:r>
              <a:rPr dirty="0" sz="1000" spc="13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14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15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Nationale</a:t>
            </a:r>
            <a:r>
              <a:rPr dirty="0" sz="1000" spc="14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Ombudsman.</a:t>
            </a:r>
            <a:r>
              <a:rPr dirty="0" sz="1000" spc="14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Duidelijk</a:t>
            </a:r>
            <a:r>
              <a:rPr dirty="0" sz="1000" spc="16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is</a:t>
            </a:r>
            <a:r>
              <a:rPr dirty="0" sz="1000" spc="15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dat</a:t>
            </a:r>
            <a:r>
              <a:rPr dirty="0" sz="1000" spc="14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</a:p>
          <a:p>
            <a:pPr marL="0" marR="0">
              <a:lnSpc>
                <a:spcPts val="1112"/>
              </a:lnSpc>
              <a:spcBef>
                <a:spcPts val="77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maatschappij,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belangrijke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instanties</a:t>
            </a:r>
            <a:r>
              <a:rPr dirty="0" sz="1000" spc="-1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en</a:t>
            </a:r>
            <a:r>
              <a:rPr dirty="0" sz="1000" spc="-1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-21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eerstelijns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rechtspraak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een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uitdrukkelijk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beroep</a:t>
            </a:r>
            <a:r>
              <a:rPr dirty="0" sz="1000" spc="-1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doen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op</a:t>
            </a:r>
            <a:r>
              <a:rPr dirty="0" sz="1000" spc="2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1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uitvoerende</a:t>
            </a:r>
            <a:r>
              <a:rPr dirty="0" sz="1000" spc="3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macht</a:t>
            </a:r>
            <a:r>
              <a:rPr dirty="0" sz="1000" spc="3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(lees:</a:t>
            </a:r>
            <a:r>
              <a:rPr dirty="0" sz="1000" spc="2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3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minister</a:t>
            </a:r>
            <a:r>
              <a:rPr dirty="0" sz="1000" spc="2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1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Financiën)</a:t>
            </a:r>
            <a:r>
              <a:rPr dirty="0" sz="1000" spc="2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snelheid</a:t>
            </a:r>
            <a:r>
              <a:rPr dirty="0" sz="1000" spc="2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en</a:t>
            </a:r>
            <a:r>
              <a:rPr dirty="0" sz="1000" spc="1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rechtvaardigheid</a:t>
            </a:r>
            <a:r>
              <a:rPr dirty="0" sz="1000" spc="3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boven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juridische</a:t>
            </a:r>
            <a:r>
              <a:rPr dirty="0" sz="1000" spc="12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precisie</a:t>
            </a:r>
            <a:r>
              <a:rPr dirty="0" sz="1000" spc="11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en</a:t>
            </a:r>
            <a:r>
              <a:rPr dirty="0" sz="1000" spc="11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risico</a:t>
            </a:r>
            <a:r>
              <a:rPr dirty="0" sz="1000" spc="12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op</a:t>
            </a:r>
            <a:r>
              <a:rPr dirty="0" sz="1000" spc="12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overcompensatie</a:t>
            </a:r>
            <a:r>
              <a:rPr dirty="0" sz="1000" spc="11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te</a:t>
            </a:r>
            <a:r>
              <a:rPr dirty="0" sz="1000" spc="10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stellen.</a:t>
            </a:r>
            <a:r>
              <a:rPr dirty="0" sz="1000" spc="12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Deze</a:t>
            </a:r>
            <a:r>
              <a:rPr dirty="0" sz="1000" spc="12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oproep</a:t>
            </a:r>
            <a:r>
              <a:rPr dirty="0" sz="1000" spc="11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sluit</a:t>
            </a:r>
            <a:r>
              <a:rPr dirty="0" sz="1000" spc="12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overigens</a:t>
            </a:r>
            <a:r>
              <a:rPr dirty="0" sz="1000" spc="12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heel</a:t>
            </a:r>
          </a:p>
          <a:p>
            <a:pPr marL="0" marR="0">
              <a:lnSpc>
                <a:spcPts val="1112"/>
              </a:lnSpc>
              <a:spcBef>
                <a:spcPts val="41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goed</a:t>
            </a:r>
            <a:r>
              <a:rPr dirty="0" sz="1000" spc="6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aan</a:t>
            </a:r>
            <a:r>
              <a:rPr dirty="0" sz="1000" spc="7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bij</a:t>
            </a:r>
            <a:r>
              <a:rPr dirty="0" sz="1000" spc="5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6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bewoordingen</a:t>
            </a:r>
            <a:r>
              <a:rPr dirty="0" sz="1000" spc="5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6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5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wetgevende</a:t>
            </a:r>
            <a:r>
              <a:rPr dirty="0" sz="1000" spc="69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macht</a:t>
            </a:r>
            <a:r>
              <a:rPr dirty="0" sz="1000" spc="5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</a:t>
            </a:r>
            <a:r>
              <a:rPr dirty="0" sz="1000" spc="7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56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memorie</a:t>
            </a:r>
            <a:r>
              <a:rPr dirty="0" sz="1000" spc="5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6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toelichting</a:t>
            </a:r>
            <a:r>
              <a:rPr dirty="0" sz="1000" spc="6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bij</a:t>
            </a:r>
            <a:r>
              <a:rPr dirty="0" sz="1000" spc="5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Wht,</a:t>
            </a:r>
            <a:r>
              <a:rPr dirty="0" sz="1000" spc="93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zoals</a:t>
            </a:r>
            <a:r>
              <a:rPr dirty="0" sz="1000" spc="9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verwoord</a:t>
            </a:r>
            <a:r>
              <a:rPr dirty="0" sz="1000" spc="9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in</a:t>
            </a:r>
            <a:r>
              <a:rPr dirty="0" sz="1000" spc="98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9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hiervoor</a:t>
            </a:r>
            <a:r>
              <a:rPr dirty="0" sz="1000" spc="1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al</a:t>
            </a:r>
            <a:r>
              <a:rPr dirty="0" sz="1000" spc="9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genoemde</a:t>
            </a:r>
            <a:r>
              <a:rPr dirty="0" sz="1000" spc="9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uitspraak</a:t>
            </a:r>
            <a:r>
              <a:rPr dirty="0" sz="1000" spc="8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  <a:r>
              <a:rPr dirty="0" sz="1000" spc="7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</a:t>
            </a:r>
            <a:r>
              <a:rPr dirty="0" sz="1000" spc="74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rechtbank</a:t>
            </a:r>
            <a:r>
              <a:rPr dirty="0" sz="1000" spc="100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Amsterdam</a:t>
            </a:r>
            <a:r>
              <a:rPr dirty="0" sz="1000" spc="77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van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13</a:t>
            </a:r>
            <a:r>
              <a:rPr dirty="0" sz="1000" spc="22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december</a:t>
            </a:r>
            <a:r>
              <a:rPr dirty="0" sz="1000" spc="25">
                <a:solidFill>
                  <a:srgbClr val="000000"/>
                </a:solidFill>
                <a:latin typeface="EBUFAD+Arial-ItalicMT"/>
                <a:cs typeface="EBUFAD+Arial-ItalicMT"/>
              </a:rPr>
              <a:t> </a:t>
            </a:r>
            <a:r>
              <a:rPr dirty="0" sz="1000">
                <a:solidFill>
                  <a:srgbClr val="000000"/>
                </a:solidFill>
                <a:latin typeface="EBUFAD+Arial-ItalicMT"/>
                <a:cs typeface="EBUFAD+Arial-ItalicMT"/>
              </a:rPr>
              <a:t>2024.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00988" y="5646083"/>
            <a:ext cx="5909009" cy="61832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Om</a:t>
            </a:r>
            <a:r>
              <a:rPr dirty="0" sz="1000" spc="1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  <a:r>
              <a:rPr dirty="0" sz="1000" spc="2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vorenstaande</a:t>
            </a:r>
            <a:r>
              <a:rPr dirty="0" sz="1000" spc="1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</a:t>
            </a:r>
            <a:r>
              <a:rPr dirty="0" sz="1000" spc="1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onderbouwen</a:t>
            </a:r>
            <a:r>
              <a:rPr dirty="0" sz="1000" spc="1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volgen</a:t>
            </a:r>
            <a:r>
              <a:rPr dirty="0" sz="1000" spc="1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hierna</a:t>
            </a:r>
            <a:r>
              <a:rPr dirty="0" sz="1000" spc="1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een</a:t>
            </a:r>
            <a:r>
              <a:rPr dirty="0" sz="1000" spc="1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aantal</a:t>
            </a:r>
            <a:r>
              <a:rPr dirty="0" sz="1000" spc="1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voorbeelden</a:t>
            </a:r>
            <a:r>
              <a:rPr dirty="0" sz="1000" spc="1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uit</a:t>
            </a:r>
            <a:r>
              <a:rPr dirty="0" sz="1000" spc="1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1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praktijk.</a:t>
            </a:r>
            <a:r>
              <a:rPr dirty="0" sz="1000" spc="1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Deze</a:t>
            </a:r>
            <a:r>
              <a:rPr dirty="0" sz="1000" spc="1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heb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-2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ingedeeld</a:t>
            </a:r>
            <a:r>
              <a:rPr dirty="0" sz="1000" spc="-2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 spc="-3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-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volgende</a:t>
            </a:r>
            <a:r>
              <a:rPr dirty="0" sz="1000" spc="-3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onderwerpen.</a:t>
            </a:r>
            <a:r>
              <a:rPr dirty="0" sz="1000" spc="-3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Uiteraard</a:t>
            </a:r>
            <a:r>
              <a:rPr dirty="0" sz="1000" spc="-4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ben</a:t>
            </a:r>
            <a:r>
              <a:rPr dirty="0" sz="1000" spc="-4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-2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gaarne</a:t>
            </a:r>
            <a:r>
              <a:rPr dirty="0" sz="1000" spc="-3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bereid</a:t>
            </a:r>
            <a:r>
              <a:rPr dirty="0" sz="1000" spc="-4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om</a:t>
            </a:r>
            <a:r>
              <a:rPr dirty="0" sz="1000" spc="-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voorbeelden</a:t>
            </a:r>
            <a:r>
              <a:rPr dirty="0" sz="1000" spc="-4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toe</a:t>
            </a:r>
            <a:r>
              <a:rPr dirty="0" sz="1000" spc="-4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</a:t>
            </a:r>
            <a:r>
              <a:rPr dirty="0" sz="1000" spc="-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lichten,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want</a:t>
            </a:r>
            <a:r>
              <a:rPr dirty="0" sz="1000" spc="4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kan</a:t>
            </a:r>
            <a:r>
              <a:rPr dirty="0" sz="1000" spc="2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mij</a:t>
            </a:r>
            <a:r>
              <a:rPr dirty="0" sz="1000" spc="3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voorstellen</a:t>
            </a:r>
            <a:r>
              <a:rPr dirty="0" sz="1000" spc="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dat</a:t>
            </a:r>
            <a:r>
              <a:rPr dirty="0" sz="1000" spc="3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die</a:t>
            </a:r>
            <a:r>
              <a:rPr dirty="0" sz="1000" spc="4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niet</a:t>
            </a:r>
            <a:r>
              <a:rPr dirty="0" sz="1000" spc="3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gelijk</a:t>
            </a:r>
            <a:r>
              <a:rPr dirty="0" sz="1000" spc="3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duidelijk</a:t>
            </a:r>
            <a:r>
              <a:rPr dirty="0" sz="1000" spc="3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zijn.</a:t>
            </a:r>
            <a:r>
              <a:rPr dirty="0" sz="1000" spc="3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</a:t>
            </a:r>
            <a:r>
              <a:rPr dirty="0" sz="1000" spc="2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</a:t>
            </a:r>
            <a:r>
              <a:rPr dirty="0" sz="1000" spc="2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kern</a:t>
            </a:r>
            <a:r>
              <a:rPr dirty="0" sz="1000" spc="3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hoop</a:t>
            </a:r>
            <a:r>
              <a:rPr dirty="0" sz="1000" spc="4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ik</a:t>
            </a:r>
            <a:r>
              <a:rPr dirty="0" sz="1000" spc="4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uw</a:t>
            </a:r>
            <a:r>
              <a:rPr dirty="0" sz="1000" spc="54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kamer</a:t>
            </a:r>
            <a:r>
              <a:rPr dirty="0" sz="1000" spc="3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</a:t>
            </a:r>
            <a:r>
              <a:rPr dirty="0" sz="1000" spc="4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laten</a:t>
            </a:r>
            <a:r>
              <a:rPr dirty="0" sz="1000" spc="39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inzien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dat</a:t>
            </a:r>
            <a:r>
              <a:rPr dirty="0" sz="1000" spc="-1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het</a:t>
            </a:r>
            <a:r>
              <a:rPr dirty="0" sz="1000" spc="-2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mij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gewoonweg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niet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lukt</a:t>
            </a:r>
            <a:r>
              <a:rPr dirty="0" sz="1000" spc="-13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om</a:t>
            </a:r>
            <a:r>
              <a:rPr dirty="0" sz="1000" spc="-2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dossiers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af</a:t>
            </a:r>
            <a:r>
              <a:rPr dirty="0" sz="1000" spc="-1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</a:t>
            </a:r>
            <a:r>
              <a:rPr dirty="0" sz="1000" spc="-18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ronden,</a:t>
            </a:r>
            <a:r>
              <a:rPr dirty="0" sz="1000" spc="-16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terwijl</a:t>
            </a:r>
            <a:r>
              <a:rPr dirty="0" sz="1000" spc="-21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ouders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hier</a:t>
            </a:r>
            <a:r>
              <a:rPr dirty="0" sz="1000" spc="-1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naarstig</a:t>
            </a:r>
            <a:r>
              <a:rPr dirty="0" sz="1000" spc="-1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naar</a:t>
            </a:r>
            <a:r>
              <a:rPr dirty="0" sz="1000" spc="-1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op</a:t>
            </a:r>
            <a:r>
              <a:rPr dirty="0" sz="1000" spc="-25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zoek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zijn.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00988" y="6522382"/>
            <a:ext cx="1392127" cy="1794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Met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vriendelijke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groet,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00988" y="7551464"/>
            <a:ext cx="2261607" cy="3257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Mevrouw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mr.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S.</a:t>
            </a:r>
            <a:r>
              <a:rPr dirty="0" sz="1000" spc="17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(Suzanne)</a:t>
            </a:r>
            <a:r>
              <a:rPr dirty="0" sz="1000" spc="2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Arakelyan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Advocaat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00988" y="7843286"/>
            <a:ext cx="1385673" cy="1521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898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000000"/>
                </a:solidFill>
                <a:latin typeface="EBUFAD+Arial-ItalicMT"/>
                <a:cs typeface="EBUFAD+Arial-ItalicMT"/>
              </a:rPr>
              <a:t>suzanne@akladvocatuur.nl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9525" y="0"/>
            <a:ext cx="7541768" cy="10655679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00988" y="1996398"/>
            <a:ext cx="1557199" cy="2083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1.</a:t>
            </a:r>
            <a:r>
              <a:rPr dirty="0" sz="1200" spc="36">
                <a:solidFill>
                  <a:srgbClr val="831b48"/>
                </a:solidFill>
                <a:latin typeface="JEDWRP+Arial-BoldMT"/>
                <a:cs typeface="JEDWRP+Arial-BoldMT"/>
              </a:rPr>
              <a:t> </a:t>
            </a: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Contact</a:t>
            </a:r>
            <a:r>
              <a:rPr dirty="0" sz="1200" spc="33">
                <a:solidFill>
                  <a:srgbClr val="831b48"/>
                </a:solidFill>
                <a:latin typeface="JEDWRP+Arial-BoldMT"/>
                <a:cs typeface="JEDWRP+Arial-BoldMT"/>
              </a:rPr>
              <a:t> </a:t>
            </a: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met</a:t>
            </a:r>
            <a:r>
              <a:rPr dirty="0" sz="1200" spc="32">
                <a:solidFill>
                  <a:srgbClr val="831b48"/>
                </a:solidFill>
                <a:latin typeface="JEDWRP+Arial-BoldMT"/>
                <a:cs typeface="JEDWRP+Arial-BoldMT"/>
              </a:rPr>
              <a:t> </a:t>
            </a: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UHT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29588" y="2164457"/>
            <a:ext cx="243854" cy="677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59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  <a:p>
            <a:pPr marL="0" marR="0">
              <a:lnSpc>
                <a:spcPts val="1223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  <a:p>
            <a:pPr marL="0" marR="0">
              <a:lnSpc>
                <a:spcPts val="1224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  <a:p>
            <a:pPr marL="0" marR="0">
              <a:lnSpc>
                <a:spcPts val="1223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58138" y="2171141"/>
            <a:ext cx="1437264" cy="18639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67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niet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adequaat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reageren;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358138" y="2326589"/>
            <a:ext cx="2253576" cy="49729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67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geen</a:t>
            </a:r>
            <a:r>
              <a:rPr dirty="0" sz="1000" spc="-12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responsieve</a:t>
            </a:r>
            <a:r>
              <a:rPr dirty="0" sz="1000" spc="13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bezwaarbehandeling</a:t>
            </a:r>
          </a:p>
          <a:p>
            <a:pPr marL="0" marR="0">
              <a:lnSpc>
                <a:spcPts val="1167"/>
              </a:lnSpc>
              <a:spcBef>
                <a:spcPts val="6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onredelijke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opstelling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in</a:t>
            </a:r>
            <a:r>
              <a:rPr dirty="0" sz="1000" spc="-19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termijnen</a:t>
            </a:r>
          </a:p>
          <a:p>
            <a:pPr marL="0" marR="0">
              <a:lnSpc>
                <a:spcPts val="1167"/>
              </a:lnSpc>
              <a:spcBef>
                <a:spcPts val="6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organisatiebelang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vooropstellen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00988" y="2970615"/>
            <a:ext cx="966391" cy="2083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2.</a:t>
            </a:r>
            <a:r>
              <a:rPr dirty="0" sz="1200" spc="32">
                <a:solidFill>
                  <a:srgbClr val="831b48"/>
                </a:solidFill>
                <a:latin typeface="JEDWRP+Arial-BoldMT"/>
                <a:cs typeface="JEDWRP+Arial-BoldMT"/>
              </a:rPr>
              <a:t> </a:t>
            </a: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Dossiers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29588" y="3140199"/>
            <a:ext cx="243854" cy="6755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59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  <a:p>
            <a:pPr marL="0" marR="0">
              <a:lnSpc>
                <a:spcPts val="1223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  <a:p>
            <a:pPr marL="0" marR="0">
              <a:lnSpc>
                <a:spcPts val="1211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  <a:p>
            <a:pPr marL="0" marR="0">
              <a:lnSpc>
                <a:spcPts val="1223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358138" y="3146883"/>
            <a:ext cx="2667580" cy="49576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67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wijziging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inhoud</a:t>
            </a:r>
          </a:p>
          <a:p>
            <a:pPr marL="0" marR="0">
              <a:lnSpc>
                <a:spcPts val="1167"/>
              </a:lnSpc>
              <a:spcBef>
                <a:spcPts val="6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onredelijk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laat</a:t>
            </a:r>
            <a:r>
              <a:rPr dirty="0" sz="1000" spc="-1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dossiers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ter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beschikking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stellen</a:t>
            </a:r>
          </a:p>
          <a:p>
            <a:pPr marL="0" marR="0">
              <a:lnSpc>
                <a:spcPts val="1167"/>
              </a:lnSpc>
              <a:spcBef>
                <a:spcPts val="44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delen</a:t>
            </a:r>
            <a:r>
              <a:rPr dirty="0" sz="1000" spc="-12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inhoud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weglaten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358138" y="3611702"/>
            <a:ext cx="4389336" cy="18639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67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ondeugdelijke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informatiehuishouding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Dienst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/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Toeslagen</a:t>
            </a:r>
            <a:r>
              <a:rPr dirty="0" sz="1000" spc="-11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tegenwerpen</a:t>
            </a:r>
            <a:r>
              <a:rPr dirty="0" sz="1000" spc="-1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ouders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900988" y="3926163"/>
            <a:ext cx="1887754" cy="2083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3.</a:t>
            </a:r>
            <a:r>
              <a:rPr dirty="0" sz="1200" spc="34">
                <a:solidFill>
                  <a:srgbClr val="831b48"/>
                </a:solidFill>
                <a:latin typeface="JEDWRP+Arial-BoldMT"/>
                <a:cs typeface="JEDWRP+Arial-BoldMT"/>
              </a:rPr>
              <a:t> </a:t>
            </a: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Integrale</a:t>
            </a:r>
            <a:r>
              <a:rPr dirty="0" sz="1200" spc="40">
                <a:solidFill>
                  <a:srgbClr val="831b48"/>
                </a:solidFill>
                <a:latin typeface="JEDWRP+Arial-BoldMT"/>
                <a:cs typeface="JEDWRP+Arial-BoldMT"/>
              </a:rPr>
              <a:t> </a:t>
            </a: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Beoordeling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129588" y="4111220"/>
            <a:ext cx="228307" cy="33074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  <a:p>
            <a:pPr marL="0" marR="0">
              <a:lnSpc>
                <a:spcPts val="1128"/>
              </a:lnSpc>
              <a:spcBef>
                <a:spcPts val="97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358138" y="4096334"/>
            <a:ext cx="5143092" cy="33574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67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wijziging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inhoud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eerste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toets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(verschillende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momenten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andere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toets)</a:t>
            </a:r>
          </a:p>
          <a:p>
            <a:pPr marL="0" marR="0">
              <a:lnSpc>
                <a:spcPts val="1167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verschillende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vormen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van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integrale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beoordeling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(MIB/RIB)</a:t>
            </a:r>
            <a:r>
              <a:rPr dirty="0" sz="1000" spc="27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-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ouders</a:t>
            </a:r>
            <a:r>
              <a:rPr dirty="0" sz="1000" spc="1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bewust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niet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informeren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900988" y="4546431"/>
            <a:ext cx="2489734" cy="2083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4.</a:t>
            </a:r>
            <a:r>
              <a:rPr dirty="0" sz="1200" spc="34">
                <a:solidFill>
                  <a:srgbClr val="831b48"/>
                </a:solidFill>
                <a:latin typeface="JEDWRP+Arial-BoldMT"/>
                <a:cs typeface="JEDWRP+Arial-BoldMT"/>
              </a:rPr>
              <a:t> </a:t>
            </a: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Processuele</a:t>
            </a:r>
            <a:r>
              <a:rPr dirty="0" sz="1200" spc="38">
                <a:solidFill>
                  <a:srgbClr val="831b48"/>
                </a:solidFill>
                <a:latin typeface="JEDWRP+Arial-BoldMT"/>
                <a:cs typeface="JEDWRP+Arial-BoldMT"/>
              </a:rPr>
              <a:t> </a:t>
            </a: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rechtvaardigheid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129588" y="4714491"/>
            <a:ext cx="243854" cy="2107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59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1358138" y="4721174"/>
            <a:ext cx="2184594" cy="18639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67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informatie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ongelijkheid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/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00000"/>
                </a:solidFill>
                <a:latin typeface="Cambria"/>
                <a:cs typeface="Cambria"/>
              </a:rPr>
              <a:t>asymmetrie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900988" y="5037413"/>
            <a:ext cx="3014473" cy="2083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5.</a:t>
            </a:r>
            <a:r>
              <a:rPr dirty="0" sz="1200" spc="36">
                <a:solidFill>
                  <a:srgbClr val="831b48"/>
                </a:solidFill>
                <a:latin typeface="JEDWRP+Arial-BoldMT"/>
                <a:cs typeface="JEDWRP+Arial-BoldMT"/>
              </a:rPr>
              <a:t> </a:t>
            </a: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Commissie</a:t>
            </a:r>
            <a:r>
              <a:rPr dirty="0" sz="1200" spc="40">
                <a:solidFill>
                  <a:srgbClr val="831b48"/>
                </a:solidFill>
                <a:latin typeface="JEDWRP+Arial-BoldMT"/>
                <a:cs typeface="JEDWRP+Arial-BoldMT"/>
              </a:rPr>
              <a:t> </a:t>
            </a: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Werkelijke</a:t>
            </a:r>
            <a:r>
              <a:rPr dirty="0" sz="1200" spc="27">
                <a:solidFill>
                  <a:srgbClr val="831b48"/>
                </a:solidFill>
                <a:latin typeface="JEDWRP+Arial-BoldMT"/>
                <a:cs typeface="JEDWRP+Arial-BoldMT"/>
              </a:rPr>
              <a:t> </a:t>
            </a: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Schade</a:t>
            </a:r>
            <a:r>
              <a:rPr dirty="0" sz="1200" spc="38">
                <a:solidFill>
                  <a:srgbClr val="831b48"/>
                </a:solidFill>
                <a:latin typeface="JEDWRP+Arial-BoldMT"/>
                <a:cs typeface="JEDWRP+Arial-BoldMT"/>
              </a:rPr>
              <a:t> </a:t>
            </a: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(CWS)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1129588" y="5220946"/>
            <a:ext cx="228307" cy="4724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  <a:p>
            <a:pPr marL="0" marR="0">
              <a:lnSpc>
                <a:spcPts val="1128"/>
              </a:lnSpc>
              <a:spcBef>
                <a:spcPts val="61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  <a:p>
            <a:pPr marL="0" marR="0">
              <a:lnSpc>
                <a:spcPts val="1128"/>
              </a:lnSpc>
              <a:spcBef>
                <a:spcPts val="23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1358138" y="5211743"/>
            <a:ext cx="1469435" cy="4704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(on)afhankelijkheid</a:t>
            </a:r>
          </a:p>
          <a:p>
            <a:pPr marL="0" marR="0">
              <a:lnSpc>
                <a:spcPts val="1112"/>
              </a:lnSpc>
              <a:spcBef>
                <a:spcPts val="77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Ondoorzichtig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summiere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schadekader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900988" y="5796365"/>
            <a:ext cx="941094" cy="2083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6.</a:t>
            </a:r>
            <a:r>
              <a:rPr dirty="0" sz="1200" spc="34">
                <a:solidFill>
                  <a:srgbClr val="831b48"/>
                </a:solidFill>
                <a:latin typeface="JEDWRP+Arial-BoldMT"/>
                <a:cs typeface="JEDWRP+Arial-BoldMT"/>
              </a:rPr>
              <a:t> </a:t>
            </a: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Bezwaar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1129588" y="5979898"/>
            <a:ext cx="228307" cy="7650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  <a:p>
            <a:pPr marL="0" marR="0">
              <a:lnSpc>
                <a:spcPts val="1128"/>
              </a:lnSpc>
              <a:spcBef>
                <a:spcPts val="73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  <a:p>
            <a:pPr marL="0" marR="0">
              <a:lnSpc>
                <a:spcPts val="1128"/>
              </a:lnSpc>
              <a:spcBef>
                <a:spcPts val="23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  <a:p>
            <a:pPr marL="0" marR="0">
              <a:lnSpc>
                <a:spcPts val="1128"/>
              </a:lnSpc>
              <a:spcBef>
                <a:spcPts val="61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  <a:p>
            <a:pPr marL="0" marR="0">
              <a:lnSpc>
                <a:spcPts val="1128"/>
              </a:lnSpc>
              <a:spcBef>
                <a:spcPts val="23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LPIJGE+CourierNewPSMT"/>
                <a:cs typeface="LPIJGE+CourierNewPSMT"/>
              </a:rPr>
              <a:t>o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1358138" y="5970695"/>
            <a:ext cx="3516220" cy="7631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1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ambtelijk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horen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deugt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niet</a:t>
            </a:r>
          </a:p>
          <a:p>
            <a:pPr marL="0" marR="0">
              <a:lnSpc>
                <a:spcPts val="1112"/>
              </a:lnSpc>
              <a:spcBef>
                <a:spcPts val="8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bezwaarjuristen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mogen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en</a:t>
            </a:r>
            <a:r>
              <a:rPr dirty="0" sz="1000" spc="22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kunnen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niks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tijdens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hoorzittingen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onwelwillende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houding</a:t>
            </a:r>
          </a:p>
          <a:p>
            <a:pPr marL="0" marR="0">
              <a:lnSpc>
                <a:spcPts val="1112"/>
              </a:lnSpc>
              <a:spcBef>
                <a:spcPts val="77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dossiers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onvolledig</a:t>
            </a:r>
          </a:p>
          <a:p>
            <a:pPr marL="0" marR="0">
              <a:lnSpc>
                <a:spcPts val="1112"/>
              </a:lnSpc>
              <a:spcBef>
                <a:spcPts val="39"/>
              </a:spcBef>
              <a:spcAft>
                <a:spcPts val="0"/>
              </a:spcAft>
            </a:pP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onvoldoende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 </a:t>
            </a:r>
            <a:r>
              <a:rPr dirty="0" sz="1000">
                <a:solidFill>
                  <a:srgbClr val="000000"/>
                </a:solidFill>
                <a:latin typeface="OCQMBQ+ArialMT"/>
                <a:cs typeface="OCQMBQ+ArialMT"/>
              </a:rPr>
              <a:t>voorbereiding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900988" y="6863165"/>
            <a:ext cx="694967" cy="2083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7.</a:t>
            </a:r>
            <a:r>
              <a:rPr dirty="0" sz="1200" spc="34">
                <a:solidFill>
                  <a:srgbClr val="831b48"/>
                </a:solidFill>
                <a:latin typeface="JEDWRP+Arial-BoldMT"/>
                <a:cs typeface="JEDWRP+Arial-BoldMT"/>
              </a:rPr>
              <a:t> </a:t>
            </a: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Varia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900988" y="7183586"/>
            <a:ext cx="1717827" cy="5299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8.</a:t>
            </a:r>
            <a:r>
              <a:rPr dirty="0" sz="1200" spc="36">
                <a:solidFill>
                  <a:srgbClr val="831b48"/>
                </a:solidFill>
                <a:latin typeface="JEDWRP+Arial-BoldMT"/>
                <a:cs typeface="JEDWRP+Arial-BoldMT"/>
              </a:rPr>
              <a:t> </a:t>
            </a: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Schikkingsvoorstel</a:t>
            </a:r>
          </a:p>
          <a:p>
            <a:pPr marL="0" marR="0">
              <a:lnSpc>
                <a:spcPts val="1340"/>
              </a:lnSpc>
              <a:spcBef>
                <a:spcPts val="1241"/>
              </a:spcBef>
              <a:spcAft>
                <a:spcPts val="0"/>
              </a:spcAft>
            </a:pP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9.</a:t>
            </a:r>
            <a:r>
              <a:rPr dirty="0" sz="1200" spc="34">
                <a:solidFill>
                  <a:srgbClr val="831b48"/>
                </a:solidFill>
                <a:latin typeface="JEDWRP+Arial-BoldMT"/>
                <a:cs typeface="JEDWRP+Arial-BoldMT"/>
              </a:rPr>
              <a:t> </a:t>
            </a:r>
            <a:r>
              <a:rPr dirty="0" sz="1200">
                <a:solidFill>
                  <a:srgbClr val="831b48"/>
                </a:solidFill>
                <a:latin typeface="JEDWRP+Arial-BoldMT"/>
                <a:cs typeface="JEDWRP+Arial-BoldMT"/>
              </a:rPr>
              <a:t>Mediation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mitype="http://purl.org/dc/dcmitype/" xmlns:dc="http://purl.org/dc/elements/1.1/" xmlns:dcterms="http://purl.org/dc/terms/" xmlns:xsi="http://www.w3.org/2001/XMLSchema-instance">
  <dc:title>Presentation PowerPoint</dc:title>
  <dc:creator>Littl</dc:creator>
  <cp:lastModifiedBy>Littl</cp:lastModifiedBy>
  <cp:revision>1</cp:revision>
  <dcterms:modified xsi:type="dcterms:W3CDTF">2025-03-27T13:18:36+01:00</dcterms:modified>
</cp:coreProperties>
</file>