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</p:sldIdLst>
  <p:sldSz cx="7556500" cy="10680700"/>
  <p:notesSz cx="7556500" cy="10680700"/>
  <p:embeddedFontLst>
    <p:embeddedFont>
      <p:font typeface="LKSWEE+Mangal"/>
      <p:regular r:id="rId10"/>
    </p:embeddedFont>
    <p:embeddedFont>
      <p:font typeface="UDNHJJ+Mangal Bold"/>
      <p:regular r:id="rId11"/>
    </p:embeddedFont>
    <p:embeddedFont>
      <p:font typeface="HQPSPU+Mukta Bold"/>
      <p:regular r:id="rId12"/>
    </p:embeddedFont>
    <p:embeddedFont>
      <p:font typeface="JPVOST+Mangal"/>
      <p:regular r:id="rId13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font" Target="fonts/font1.fntdata" /><Relationship Id="rId11" Type="http://schemas.openxmlformats.org/officeDocument/2006/relationships/font" Target="fonts/font2.fntdata" /><Relationship Id="rId12" Type="http://schemas.openxmlformats.org/officeDocument/2006/relationships/font" Target="fonts/font3.fntdata" /><Relationship Id="rId13" Type="http://schemas.openxmlformats.org/officeDocument/2006/relationships/font" Target="fonts/font4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mailto:stans.goudsmit@orr.nl" TargetMode="External" /><Relationship Id="rId3" Type="http://schemas.openxmlformats.org/officeDocument/2006/relationships/image" Target="../media/image4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7556500" cy="10669651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99464" y="2462360"/>
            <a:ext cx="1517236" cy="2736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trike="sngStrike">
                <a:solidFill>
                  <a:srgbClr val="000000"/>
                </a:solidFill>
                <a:latin typeface="LKSWEE+Mangal"/>
                <a:cs typeface="LKSWEE+Mangal"/>
              </a:rPr>
              <a:t>Per</a:t>
            </a:r>
            <a:r>
              <a:rPr dirty="0" sz="1100" spc="265" strike="sngStrike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trike="sngStrike">
                <a:solidFill>
                  <a:srgbClr val="000000"/>
                </a:solidFill>
                <a:latin typeface="LKSWEE+Mangal"/>
                <a:cs typeface="LKSWEE+Mangal"/>
              </a:rPr>
              <a:t>e-mail</a:t>
            </a:r>
            <a:r>
              <a:rPr dirty="0" sz="1100" spc="281" strike="sngStrike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trike="sngStrike">
                <a:solidFill>
                  <a:srgbClr val="000000"/>
                </a:solidFill>
                <a:latin typeface="LKSWEE+Mangal"/>
                <a:cs typeface="LKSWEE+Mangal"/>
              </a:rPr>
              <a:t>verstuurd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99464" y="2931122"/>
            <a:ext cx="1218565" cy="2736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attentie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9464" y="3165818"/>
            <a:ext cx="4672729" cy="7433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staatssecrectaris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Financien,</a:t>
            </a:r>
            <a:r>
              <a:rPr dirty="0" sz="1100" spc="-15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mevrouw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Palmen-Schlangen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minister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Onderwijs,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Cultuur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Wetenschap,</a:t>
            </a:r>
          </a:p>
          <a:p>
            <a:pPr marL="0" marR="0">
              <a:lnSpc>
                <a:spcPts val="18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E.</a:t>
            </a:r>
            <a:r>
              <a:rPr dirty="0" sz="1100" spc="-2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Bruins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99464" y="3870287"/>
            <a:ext cx="3493633" cy="2736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directeur-generaal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Harmsma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99464" y="4339833"/>
            <a:ext cx="1607631" cy="2300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LKSWEE+Mangal"/>
                <a:cs typeface="LKSWEE+Mangal"/>
              </a:rPr>
              <a:t>Rotterdam,</a:t>
            </a:r>
            <a:r>
              <a:rPr dirty="0" sz="9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900">
                <a:solidFill>
                  <a:srgbClr val="000000"/>
                </a:solidFill>
                <a:latin typeface="LKSWEE+Mangal"/>
                <a:cs typeface="LKSWEE+Mangal"/>
              </a:rPr>
              <a:t>25</a:t>
            </a:r>
            <a:r>
              <a:rPr dirty="0" sz="9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900">
                <a:solidFill>
                  <a:srgbClr val="000000"/>
                </a:solidFill>
                <a:latin typeface="LKSWEE+Mangal"/>
                <a:cs typeface="LKSWEE+Mangal"/>
              </a:rPr>
              <a:t>maart</a:t>
            </a:r>
            <a:r>
              <a:rPr dirty="0" sz="900" spc="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900">
                <a:solidFill>
                  <a:srgbClr val="000000"/>
                </a:solidFill>
                <a:latin typeface="LKSWEE+Mangal"/>
                <a:cs typeface="LKSWEE+Mangal"/>
              </a:rPr>
              <a:t>2025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99464" y="4999571"/>
            <a:ext cx="2660409" cy="74299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Geachte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mevrouw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Palmen-Schangen,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geachte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Bruins,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geachte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Harmsma,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99464" y="5938609"/>
            <a:ext cx="4671328" cy="21511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Als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lokale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kinderombudsmannen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uit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Rotterdam-Rijnmond,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Amsterdam,</a:t>
            </a:r>
            <a:r>
              <a:rPr dirty="0" sz="1100" spc="-15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Haag,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Utrecht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Nijmegen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hebben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zeer</a:t>
            </a:r>
          </a:p>
          <a:p>
            <a:pPr marL="0" marR="0">
              <a:lnSpc>
                <a:spcPts val="1848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geregeld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contact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toeslagenschandaal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onze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regio.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verhalen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ons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delen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over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jeugd,</a:t>
            </a:r>
            <a:r>
              <a:rPr dirty="0" sz="1100" spc="-16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zijn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vaak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gitzwart.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Extreme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armoede,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dakloosheid,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uithuisplaatsingen,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gebroken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gezinnen,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afgebroken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opleidingen,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keuze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voor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werk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plaats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gezin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financieel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helpen,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niet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kunnen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meedoen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leeftijdsgenoten,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criminaliteit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overleven,</a:t>
            </a:r>
            <a:r>
              <a:rPr dirty="0" sz="1100" spc="-15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schulden: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komt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allemaal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voorbij.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99464" y="8285951"/>
            <a:ext cx="4575940" cy="97769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Wat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betreft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toekomst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wijzen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deze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vooral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schulden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Dienst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Uitvoering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Onderwijs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(DUO)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hebben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openstaan.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(extra)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schulden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hangen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als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molensteen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 spc="2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nek</a:t>
            </a:r>
            <a:r>
              <a:rPr dirty="0" sz="1100" spc="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beperken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perspectief.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7621" y="0"/>
            <a:ext cx="7548879" cy="10671768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99464" y="887184"/>
            <a:ext cx="1719664" cy="2736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b="1">
                <a:solidFill>
                  <a:srgbClr val="000000"/>
                </a:solidFill>
                <a:latin typeface="UDNHJJ+Mangal Bold"/>
                <a:cs typeface="UDNHJJ+Mangal Bold"/>
              </a:rPr>
              <a:t>Verzoek</a:t>
            </a:r>
            <a:r>
              <a:rPr dirty="0" sz="1100" b="1">
                <a:solidFill>
                  <a:srgbClr val="000000"/>
                </a:solidFill>
                <a:latin typeface="UDNHJJ+Mangal Bold"/>
                <a:cs typeface="UDNHJJ+Mangal Bold"/>
              </a:rPr>
              <a:t> </a:t>
            </a:r>
            <a:r>
              <a:rPr dirty="0" sz="1100" spc="-10" b="1">
                <a:solidFill>
                  <a:srgbClr val="000000"/>
                </a:solidFill>
                <a:latin typeface="UDNHJJ+Mangal Bold"/>
                <a:cs typeface="UDNHJJ+Mangal Bold"/>
              </a:rPr>
              <a:t>om</a:t>
            </a:r>
            <a:r>
              <a:rPr dirty="0" sz="1100" spc="20" b="1">
                <a:solidFill>
                  <a:srgbClr val="000000"/>
                </a:solidFill>
                <a:latin typeface="UDNHJJ+Mangal Bold"/>
                <a:cs typeface="UDNHJJ+Mangal Bold"/>
              </a:rPr>
              <a:t> </a:t>
            </a:r>
            <a:r>
              <a:rPr dirty="0" sz="1100" b="1">
                <a:solidFill>
                  <a:srgbClr val="000000"/>
                </a:solidFill>
                <a:latin typeface="UDNHJJ+Mangal Bold"/>
                <a:cs typeface="UDNHJJ+Mangal Bold"/>
              </a:rPr>
              <a:t>informatie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99464" y="1122134"/>
            <a:ext cx="4629967" cy="21511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Middels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deze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brief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vragen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inzicht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geven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totale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aantal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heeft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geleend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</a:p>
          <a:p>
            <a:pPr marL="0" marR="0">
              <a:lnSpc>
                <a:spcPts val="1848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totale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omvang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leningen.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</a:t>
            </a:r>
            <a:r>
              <a:rPr dirty="0" sz="1100" spc="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vragen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daarbij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onderscheid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maken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tussen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tijde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lening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waren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18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jaar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18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jaar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ouder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waren.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Dit,</a:t>
            </a:r>
          </a:p>
          <a:p>
            <a:pPr marL="0" marR="0">
              <a:lnSpc>
                <a:spcPts val="1848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omdat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DUO-schulden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minderjarige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kinderen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via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Commissie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Werkelijke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Schade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gecompenseerd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kunnen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worden.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Daarnaast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vragen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inzicht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geven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</a:t>
            </a:r>
            <a:r>
              <a:rPr dirty="0" sz="1100" spc="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opleidingsstatus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deze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Concreet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vragen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9464" y="3469475"/>
            <a:ext cx="4691246" cy="74299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1.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aantal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schuld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heeft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totale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hoogte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DUO-schuld,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gedifferentieerd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naar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leeftijd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18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min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18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plus;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99464" y="4173563"/>
            <a:ext cx="4546263" cy="191673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2.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aantal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heeft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afgerond,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uitgesplitst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naar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opleidingsniveau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(MBO/HBO/WO);</a:t>
            </a:r>
          </a:p>
          <a:p>
            <a:pPr marL="0" marR="0">
              <a:lnSpc>
                <a:spcPts val="1848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3.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aantal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heeft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afgebroken,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uitgesplitst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naar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opleidingsniveau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(MBO/HBO/WO);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4.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aantal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nog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bezig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</a:p>
          <a:p>
            <a:pPr marL="0" marR="0">
              <a:lnSpc>
                <a:spcPts val="1848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uitgesplitst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naar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opleidingsniveau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(MBO/HBO/WO);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5.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vragen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-2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beantwoording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vragen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2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t/m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4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aan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</a:p>
          <a:p>
            <a:pPr marL="0" marR="0">
              <a:lnSpc>
                <a:spcPts val="18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geven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hoeveel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deze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ook</a:t>
            </a:r>
            <a:r>
              <a:rPr dirty="0" sz="1100" spc="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schulden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hebben.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69568" y="6286081"/>
            <a:ext cx="891162" cy="2736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b="1">
                <a:solidFill>
                  <a:srgbClr val="000000"/>
                </a:solidFill>
                <a:latin typeface="UDNHJJ+Mangal Bold"/>
                <a:cs typeface="UDNHJJ+Mangal Bold"/>
              </a:rPr>
              <a:t>Toelichting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99464" y="6520778"/>
            <a:ext cx="4673992" cy="168178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Zoals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weet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hebben</a:t>
            </a:r>
            <a:r>
              <a:rPr dirty="0" sz="1100" spc="-19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deze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toegang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tot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schaderoutes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staan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voor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ouders.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Anders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dan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ouders,</a:t>
            </a:r>
            <a:r>
              <a:rPr dirty="0" sz="1100" spc="-15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wordt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schade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vergoed</a:t>
            </a:r>
            <a:r>
              <a:rPr dirty="0" sz="1100" spc="-17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worden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schulden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kwijtgescholden.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Alleen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problematische</a:t>
            </a:r>
            <a:r>
              <a:rPr dirty="0" sz="1100" spc="2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schulden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worden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geholpen.</a:t>
            </a:r>
            <a:r>
              <a:rPr dirty="0" sz="1100" spc="-15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Maar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schulden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vallen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daar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niet</a:t>
            </a:r>
            <a:r>
              <a:rPr dirty="0" sz="1100" spc="13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onder,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omdat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deze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niet</a:t>
            </a:r>
            <a:r>
              <a:rPr dirty="0" sz="1100" spc="13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saneerbaar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zijn.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Tegelijkertijd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worden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DUO-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schulden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ouders</a:t>
            </a:r>
            <a:r>
              <a:rPr dirty="0" sz="1100" spc="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ex-partners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kwijtgescholden.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99464" y="8397203"/>
            <a:ext cx="4579351" cy="12123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ondervinden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enorme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last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deze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DUO-schulden.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DUO-schulden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zijn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lang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niet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altijd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(volledig)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gebruikt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voor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studie,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maar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vaak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 spc="-17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gezin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helpen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overleven.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zijn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</a:t>
            </a:r>
            <a:r>
              <a:rPr dirty="0" sz="1100" spc="-23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hebben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afgebroken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vanwege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alle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problemen,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of</a:t>
            </a:r>
            <a:r>
              <a:rPr dirty="0" sz="1100" spc="18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hebben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gekozen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 spc="2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501130" y="10020945"/>
            <a:ext cx="202432" cy="20780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 b="1">
                <a:solidFill>
                  <a:srgbClr val="b1b1f1"/>
                </a:solidFill>
                <a:latin typeface="HQPSPU+Mukta Bold"/>
                <a:cs typeface="HQPSPU+Mukta Bold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7621" y="0"/>
            <a:ext cx="7548879" cy="10671768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99464" y="887184"/>
            <a:ext cx="4702455" cy="215142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gaan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werken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omdat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dat</a:t>
            </a:r>
            <a:r>
              <a:rPr dirty="0" sz="1100" spc="13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noodzakelijk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geld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voor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thuis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opleverde.</a:t>
            </a:r>
          </a:p>
          <a:p>
            <a:pPr marL="0" marR="0">
              <a:lnSpc>
                <a:spcPts val="18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deel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ploetert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zich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door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studie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heen,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maar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doet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er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(veel)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langer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over.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willen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hervatten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of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geholpen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worden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 spc="2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af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maken.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huidige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schulden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vormen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voor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hen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enorme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belemmering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hierin.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Alle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toekomst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geven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mee</a:t>
            </a:r>
            <a:r>
              <a:rPr dirty="0" sz="1100" spc="-26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kunnen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doen,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daar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gaat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om.</a:t>
            </a:r>
            <a:r>
              <a:rPr dirty="0" sz="1100" spc="-2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U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geeft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zelf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aan</a:t>
            </a:r>
            <a:r>
              <a:rPr dirty="0" sz="1100" spc="-1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dat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u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‘jongeren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zo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goed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mogelijk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[wil]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ondersteunen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maken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nieuwe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start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zo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goed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mogeli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jk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toekomstperspectief.’</a:t>
            </a:r>
            <a:r>
              <a:rPr dirty="0" sz="1050" baseline="45817">
                <a:solidFill>
                  <a:srgbClr val="000000"/>
                </a:solidFill>
                <a:latin typeface="LKSWEE+Mangal"/>
                <a:cs typeface="LKSWEE+Mangal"/>
              </a:rPr>
              <a:t>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99464" y="3234398"/>
            <a:ext cx="4679768" cy="144746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valt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ons</a:t>
            </a:r>
            <a:r>
              <a:rPr dirty="0" sz="1100" spc="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op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dat</a:t>
            </a:r>
            <a:r>
              <a:rPr dirty="0" sz="1100" spc="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kaart</a:t>
            </a:r>
            <a:r>
              <a:rPr dirty="0" sz="1100" spc="25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is</a:t>
            </a:r>
            <a:r>
              <a:rPr dirty="0" sz="1100" spc="15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gebracht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hoeveel</a:t>
            </a:r>
          </a:p>
          <a:p>
            <a:pPr marL="0" marR="0">
              <a:lnSpc>
                <a:spcPts val="1851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hebben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geleend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wat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totale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omvang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schulden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is.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Ook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inzichtelijk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wat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 spc="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effect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toeslagenschandaal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op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 spc="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kunnen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afronden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studie.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Terwijl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iedereen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erover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dat</a:t>
            </a:r>
            <a:r>
              <a:rPr dirty="0" sz="1100" spc="28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opleiding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juist</a:t>
            </a:r>
          </a:p>
          <a:p>
            <a:pPr marL="0" marR="0">
              <a:lnSpc>
                <a:spcPts val="1848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zo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noodzakelijk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is</a:t>
            </a:r>
            <a:r>
              <a:rPr dirty="0" sz="1100" spc="15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nieuwe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start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kunnen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maken.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9464" y="4877651"/>
            <a:ext cx="4692360" cy="1447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inziens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deze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informatie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onontbeerlijk</a:t>
            </a:r>
            <a:r>
              <a:rPr dirty="0" sz="1100" spc="-16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goede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afweging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kunnen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maken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of</a:t>
            </a:r>
            <a:r>
              <a:rPr dirty="0" sz="1100" spc="18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er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sprake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behoorlijk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bestuur</a:t>
            </a:r>
          </a:p>
          <a:p>
            <a:pPr marL="0" marR="0">
              <a:lnSpc>
                <a:spcPts val="1848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 spc="2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komen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tot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landelijke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regeling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waarbij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belang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voorop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staat.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gaat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hier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</a:p>
          <a:p>
            <a:pPr marL="0" marR="0">
              <a:lnSpc>
                <a:spcPts val="18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anders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leeftijdsgenoten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die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ook</a:t>
            </a:r>
            <a:r>
              <a:rPr dirty="0" sz="1100" spc="-18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bij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DUO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leenden,</a:t>
            </a:r>
          </a:p>
          <a:p>
            <a:pPr marL="0" marR="0">
              <a:lnSpc>
                <a:spcPts val="1848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door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de</a:t>
            </a:r>
            <a:r>
              <a:rPr dirty="0" sz="1100" spc="-1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overheid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‘ongekend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onrecht’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is</a:t>
            </a:r>
            <a:r>
              <a:rPr dirty="0" sz="1100" spc="16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aangedaan.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99464" y="6520778"/>
            <a:ext cx="4709969" cy="238472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Voor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zover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nodig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 spc="2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vermelden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hebben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bevoegdheid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deze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informatie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op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vragen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grond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 spc="-2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artikel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9:31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Awb.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Belemmert</a:t>
            </a:r>
            <a:r>
              <a:rPr dirty="0" sz="1100" spc="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AVG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wat</a:t>
            </a:r>
            <a:r>
              <a:rPr dirty="0" sz="1100" spc="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betreft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koppelen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gegevens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deze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informatie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komen?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roepen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op</a:t>
            </a:r>
            <a:r>
              <a:rPr dirty="0" sz="1100" spc="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 spc="2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</a:t>
            </a:r>
            <a:r>
              <a:rPr dirty="0" sz="1100" spc="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algemeen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belang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hier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oplossing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voor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vinden.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Zoals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ook</a:t>
            </a:r>
            <a:r>
              <a:rPr dirty="0" sz="1100" spc="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andere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terreinen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informatie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slachtoffers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tussen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overheidsorganen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gedeeld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wordt.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Belastingdienst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bekend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welke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gaat.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hebben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 spc="13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zogenaamde</a:t>
            </a:r>
          </a:p>
          <a:p>
            <a:pPr marL="0" marR="0">
              <a:lnSpc>
                <a:spcPts val="1839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kindregeling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ontvangen,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omdat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hun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ouders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een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beschikking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‘vastgesteld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gedupeerd’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JPVOST+Mangal"/>
                <a:cs typeface="JPVOST+Mangal"/>
              </a:rPr>
              <a:t>zijn.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501130" y="10020945"/>
            <a:ext cx="203454" cy="20780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 b="1">
                <a:solidFill>
                  <a:srgbClr val="b1b1f1"/>
                </a:solidFill>
                <a:latin typeface="HQPSPU+Mukta Bold"/>
                <a:cs typeface="HQPSPU+Mukta Bold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>
            <a:hlinkClick r:id="rId2"/>
          </p:cNvPr>
          <p:cNvSpPr/>
          <p:nvPr/>
        </p:nvSpPr>
        <p:spPr>
          <a:xfrm>
            <a:off x="0" y="0"/>
            <a:ext cx="7556500" cy="10671768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99464" y="887184"/>
            <a:ext cx="4673990" cy="74388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Graag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vernemen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wij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vragen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kunt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contact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opnemen</a:t>
            </a:r>
          </a:p>
          <a:p>
            <a:pPr marL="0" marR="0">
              <a:lnSpc>
                <a:spcPts val="18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Stans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Goudsmit,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kinderombudsvrouw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Rotterdam-Rijnmond.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Per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e-mail:</a:t>
            </a:r>
            <a:r>
              <a:rPr dirty="0" sz="1100" spc="-15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 strike="sngStrike">
                <a:solidFill>
                  <a:srgbClr val="0563c1"/>
                </a:solidFill>
                <a:latin typeface="LKSWEE+Mangal"/>
                <a:cs typeface="LKSWEE+Mang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stans.goudsmit@orr.nl</a:t>
            </a:r>
            <a:r>
              <a:rPr dirty="0" sz="1100" spc="12">
                <a:solidFill>
                  <a:srgbClr val="0563c1"/>
                </a:solidFill>
                <a:latin typeface="LKSWEE+Mangal"/>
                <a:cs typeface="LKSWEE+Mang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dirty="0" sz="1100" spc="-10">
                <a:solidFill>
                  <a:srgbClr val="000000"/>
                </a:solidFill>
                <a:latin typeface="LKSWEE+Mangal"/>
                <a:cs typeface="LKSWEE+Mangal"/>
              </a:rPr>
              <a:t>of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telefonisch: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06-39692394.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99464" y="1826222"/>
            <a:ext cx="4710867" cy="74299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inhoud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deze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brief</a:t>
            </a:r>
            <a:r>
              <a:rPr dirty="0" sz="1100" spc="1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wordt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ondersteund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door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</a:p>
          <a:p>
            <a:pPr marL="0" marR="0">
              <a:lnSpc>
                <a:spcPts val="1847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Onafhankelijk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Jongerenpanel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Toeslagen.</a:t>
            </a:r>
            <a:r>
              <a:rPr dirty="0" sz="1100" spc="-14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Meer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130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gedupeerde</a:t>
            </a:r>
          </a:p>
          <a:p>
            <a:pPr marL="0" marR="0">
              <a:lnSpc>
                <a:spcPts val="1848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jongeren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uit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hele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land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hebben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zich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hierin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verenigd.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9464" y="2765006"/>
            <a:ext cx="1631817" cy="2736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Met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vriendelijke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groet,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99464" y="3739223"/>
            <a:ext cx="3922929" cy="2736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Stans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Goudsmit,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kinderombudsman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Rotterdam-Rijnmond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99464" y="4208615"/>
            <a:ext cx="4219992" cy="12123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Annemarie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Tuzgöl-Broekhoven,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Kinderombudsman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Metropool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Amsterdam</a:t>
            </a:r>
          </a:p>
          <a:p>
            <a:pPr marL="0" marR="0">
              <a:lnSpc>
                <a:spcPts val="1847"/>
              </a:lnSpc>
              <a:spcBef>
                <a:spcPts val="5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Carina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Eck,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(jeugd)ombudsman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Den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Haag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Alma</a:t>
            </a:r>
            <a:r>
              <a:rPr dirty="0" sz="1100" spc="-11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van</a:t>
            </a:r>
            <a:r>
              <a:rPr dirty="0" sz="1100" spc="-12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Bommel,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ombudsman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Utrecht</a:t>
            </a:r>
          </a:p>
          <a:p>
            <a:pPr marL="0" marR="0">
              <a:lnSpc>
                <a:spcPts val="1848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Yvette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Nass,</a:t>
            </a:r>
            <a:r>
              <a:rPr dirty="0" sz="1100" spc="-16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(kinder)ombudsman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 </a:t>
            </a:r>
            <a:r>
              <a:rPr dirty="0" sz="1100">
                <a:solidFill>
                  <a:srgbClr val="000000"/>
                </a:solidFill>
                <a:latin typeface="LKSWEE+Mangal"/>
                <a:cs typeface="LKSWEE+Mangal"/>
              </a:rPr>
              <a:t>Nijmegen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498082" y="10020945"/>
            <a:ext cx="209376" cy="20780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 b="1">
                <a:solidFill>
                  <a:srgbClr val="b1b1f1"/>
                </a:solidFill>
                <a:latin typeface="HQPSPU+Mukta Bold"/>
                <a:cs typeface="HQPSPU+Mukta Bold"/>
              </a:rPr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mitype="http://purl.org/dc/dcmitype/" xmlns:dc="http://purl.org/dc/elements/1.1/" xmlns:dcterms="http://purl.org/dc/terms/" xmlns:xsi="http://www.w3.org/2001/XMLSchema-instance">
  <dc:title>Presentation PowerPoint</dc:title>
  <dc:creator>Littl</dc:creator>
  <cp:lastModifiedBy>Littl</cp:lastModifiedBy>
  <cp:revision>1</cp:revision>
  <dcterms:modified xsi:type="dcterms:W3CDTF">2025-03-30T19:13:04+02:00</dcterms:modified>
</cp:coreProperties>
</file>