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</p:sldIdLst>
  <p:sldSz cx="7556500" cy="10680700"/>
  <p:notesSz cx="7556500" cy="10680700"/>
  <p:embeddedFontLst>
    <p:embeddedFont>
      <p:font typeface="TGJTVM+Raleway-SemiBold"/>
      <p:regular r:id="rId9"/>
    </p:embeddedFont>
    <p:embeddedFont>
      <p:font typeface="RUTWII+Raleway-Bold"/>
      <p:regular r:id="rId10"/>
    </p:embeddedFont>
    <p:embeddedFont>
      <p:font typeface="IKQQGQ+Raleway-Regular"/>
      <p:regular r:id="rId11"/>
    </p:embeddedFont>
    <p:embeddedFont>
      <p:font typeface="QOUHNL+Raleway-Italic"/>
      <p:regular r:id="rId12"/>
    </p:embeddedFont>
    <p:embeddedFont>
      <p:font typeface="DISRKV+Raleway-Regular"/>
      <p:regular r:id="rId13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font" Target="fonts/font2.fntdata" /><Relationship Id="rId11" Type="http://schemas.openxmlformats.org/officeDocument/2006/relationships/font" Target="fonts/font3.fntdata" /><Relationship Id="rId12" Type="http://schemas.openxmlformats.org/officeDocument/2006/relationships/font" Target="fonts/font4.fntdata" /><Relationship Id="rId13" Type="http://schemas.openxmlformats.org/officeDocument/2006/relationships/font" Target="fonts/font5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font" Target="fonts/font1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468785"/>
            <a:ext cx="7314449" cy="973183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82163" y="1340315"/>
            <a:ext cx="958852" cy="2026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9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34">
                <a:solidFill>
                  <a:srgbClr val="cb5f27"/>
                </a:solidFill>
                <a:latin typeface="TGJTVM+Raleway-SemiBold"/>
                <a:cs typeface="TGJTVM+Raleway-SemiBold"/>
              </a:rPr>
              <a:t>INTERVIEW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6914" y="1903663"/>
            <a:ext cx="4329305" cy="923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 spc="15">
                <a:solidFill>
                  <a:srgbClr val="221e1f"/>
                </a:solidFill>
                <a:latin typeface="RUTWII+Raleway-Bold"/>
                <a:cs typeface="RUTWII+Raleway-Bold"/>
              </a:rPr>
              <a:t>‘VANUIT</a:t>
            </a:r>
            <a:r>
              <a:rPr dirty="0" sz="2200" spc="-25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2200" spc="14">
                <a:solidFill>
                  <a:srgbClr val="221e1f"/>
                </a:solidFill>
                <a:latin typeface="RUTWII+Raleway-Bold"/>
                <a:cs typeface="RUTWII+Raleway-Bold"/>
              </a:rPr>
              <a:t>LOGICA</a:t>
            </a:r>
            <a:r>
              <a:rPr dirty="0" sz="2200" spc="-30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2200" spc="37">
                <a:solidFill>
                  <a:srgbClr val="221e1f"/>
                </a:solidFill>
                <a:latin typeface="RUTWII+Raleway-Bold"/>
                <a:cs typeface="RUTWII+Raleway-Bold"/>
              </a:rPr>
              <a:t>ÉN</a:t>
            </a:r>
          </a:p>
          <a:p>
            <a:pPr marL="0" marR="0">
              <a:lnSpc>
                <a:spcPts val="21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 spc="37">
                <a:solidFill>
                  <a:srgbClr val="221e1f"/>
                </a:solidFill>
                <a:latin typeface="RUTWII+Raleway-Bold"/>
                <a:cs typeface="RUTWII+Raleway-Bold"/>
              </a:rPr>
              <a:t>MENSELIJKHEID</a:t>
            </a:r>
            <a:r>
              <a:rPr dirty="0" sz="2200" spc="14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2200" spc="38">
                <a:solidFill>
                  <a:srgbClr val="221e1f"/>
                </a:solidFill>
                <a:latin typeface="RUTWII+Raleway-Bold"/>
                <a:cs typeface="RUTWII+Raleway-Bold"/>
              </a:rPr>
              <a:t>NAAR</a:t>
            </a:r>
            <a:r>
              <a:rPr dirty="0" sz="2200" spc="13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2200" spc="37">
                <a:solidFill>
                  <a:srgbClr val="221e1f"/>
                </a:solidFill>
                <a:latin typeface="RUTWII+Raleway-Bold"/>
                <a:cs typeface="RUTWII+Raleway-Bold"/>
              </a:rPr>
              <a:t>BELEID</a:t>
            </a:r>
          </a:p>
          <a:p>
            <a:pPr marL="0" marR="0">
              <a:lnSpc>
                <a:spcPts val="21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 spc="37">
                <a:solidFill>
                  <a:srgbClr val="221e1f"/>
                </a:solidFill>
                <a:latin typeface="RUTWII+Raleway-Bold"/>
                <a:cs typeface="RUTWII+Raleway-Bold"/>
              </a:rPr>
              <a:t>KIJKEN’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069919" y="3298029"/>
            <a:ext cx="2415133" cy="3748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Toen</a:t>
            </a:r>
            <a:r>
              <a:rPr dirty="0" sz="1000" spc="4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vier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geleden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begon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Dienst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Toeslagen,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kreeg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vier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069919" y="3669204"/>
            <a:ext cx="2518423" cy="1302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duidelijke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opdrachten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mee.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Herstellen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mis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gegaan,</a:t>
            </a:r>
            <a:r>
              <a:rPr dirty="0" sz="1000" spc="-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voorkomen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ooit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keer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gebeurt,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bijdra-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nieuw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toeslagenstelsel</a:t>
            </a:r>
            <a:r>
              <a:rPr dirty="0" sz="1000" spc="-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opzetten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separate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dienst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toeslagen,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los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Belastingdienst.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Over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laatste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zeg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vaak: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69919" y="4968322"/>
            <a:ext cx="2488673" cy="1302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hebben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tsunami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overleefd,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moesten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daarna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organisatie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bouwen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op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vlotten.</a:t>
            </a:r>
            <a:r>
              <a:rPr dirty="0" sz="1000" spc="-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7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begonnen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helemaal</a:t>
            </a:r>
            <a:r>
              <a:rPr dirty="0" sz="1000" spc="-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QOUHNL+Raleway-Italic"/>
                <a:cs typeface="QOUHNL+Raleway-Italic"/>
              </a:rPr>
              <a:t>from</a:t>
            </a:r>
            <a:r>
              <a:rPr dirty="0" sz="1000" spc="28">
                <a:solidFill>
                  <a:srgbClr val="221e1f"/>
                </a:solidFill>
                <a:latin typeface="QOUHNL+Raleway-Italic"/>
                <a:cs typeface="QOUHNL+Raleway-Italic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QOUHNL+Raleway-Italic"/>
                <a:cs typeface="QOUHNL+Raleway-Italic"/>
              </a:rPr>
              <a:t>scratch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,</a:t>
            </a:r>
            <a:r>
              <a:rPr dirty="0" sz="1000" spc="2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drie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mensen!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3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was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tijd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voor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QOUHNL+Raleway-Italic"/>
                <a:cs typeface="QOUHNL+Raleway-Italic"/>
              </a:rPr>
              <a:t>trial</a:t>
            </a:r>
            <a:r>
              <a:rPr dirty="0" sz="1000" spc="-14">
                <a:solidFill>
                  <a:srgbClr val="221e1f"/>
                </a:solidFill>
                <a:latin typeface="QOUHNL+Raleway-Italic"/>
                <a:cs typeface="QOUHNL+Raleway-Italic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QOUHNL+Raleway-Italic"/>
                <a:cs typeface="QOUHNL+Raleway-Italic"/>
              </a:rPr>
              <a:t>and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QOUHNL+Raleway-Italic"/>
                <a:cs typeface="QOUHNL+Raleway-Italic"/>
              </a:rPr>
              <a:t>error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,</a:t>
            </a:r>
            <a:r>
              <a:rPr dirty="0" sz="1000" spc="2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iedere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klacht,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iedere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fout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zat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achtuurjournaal.</a:t>
            </a:r>
            <a:r>
              <a:rPr dirty="0" sz="1000" spc="-2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69919" y="6267440"/>
            <a:ext cx="2224135" cy="3748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speelden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vanaf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eerste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minuut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topsport.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Inmiddels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kan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vol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trots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82163" y="6518782"/>
            <a:ext cx="1616741" cy="3671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5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 spc="37">
                <a:solidFill>
                  <a:srgbClr val="cb5f27"/>
                </a:solidFill>
                <a:latin typeface="IKQQGQ+Raleway-Regular"/>
                <a:cs typeface="IKQQGQ+Raleway-Regular"/>
              </a:rPr>
              <a:t>DITTE</a:t>
            </a:r>
            <a:r>
              <a:rPr dirty="0" sz="2200" spc="35">
                <a:solidFill>
                  <a:srgbClr val="cb5f27"/>
                </a:solidFill>
                <a:latin typeface="IKQQGQ+Raleway-Regular"/>
                <a:cs typeface="IKQQGQ+Raleway-Regular"/>
              </a:rPr>
              <a:t> </a:t>
            </a:r>
            <a:r>
              <a:rPr dirty="0" sz="2200" spc="38">
                <a:solidFill>
                  <a:srgbClr val="cb5f27"/>
                </a:solidFill>
                <a:latin typeface="IKQQGQ+Raleway-Regular"/>
                <a:cs typeface="IKQQGQ+Raleway-Regular"/>
              </a:rPr>
              <a:t>HAK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69919" y="6638616"/>
            <a:ext cx="2525635" cy="9316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zeggen: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staan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steigers,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staat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stevig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fundament.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7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inmiddels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meer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vierduizend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mensen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doen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echt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mee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volwassen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organisatie.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82163" y="6928955"/>
            <a:ext cx="2322423" cy="7593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95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5">
                <a:solidFill>
                  <a:srgbClr val="221e1f"/>
                </a:solidFill>
                <a:latin typeface="TGJTVM+Raleway-SemiBold"/>
                <a:cs typeface="TGJTVM+Raleway-SemiBold"/>
              </a:rPr>
              <a:t>VOORMALIG</a:t>
            </a:r>
            <a:r>
              <a:rPr dirty="0" sz="1100" spc="17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 spc="16">
                <a:solidFill>
                  <a:srgbClr val="221e1f"/>
                </a:solidFill>
                <a:latin typeface="TGJTVM+Raleway-SemiBold"/>
                <a:cs typeface="TGJTVM+Raleway-SemiBold"/>
              </a:rPr>
              <a:t>DIRECTEUR-</a:t>
            </a:r>
          </a:p>
          <a:p>
            <a:pPr marL="0" marR="0">
              <a:lnSpc>
                <a:spcPts val="1295"/>
              </a:lnSpc>
              <a:spcBef>
                <a:spcPts val="165"/>
              </a:spcBef>
              <a:spcAft>
                <a:spcPts val="0"/>
              </a:spcAft>
            </a:pPr>
            <a:r>
              <a:rPr dirty="0" sz="1100" spc="17">
                <a:solidFill>
                  <a:srgbClr val="221e1f"/>
                </a:solidFill>
                <a:latin typeface="TGJTVM+Raleway-SemiBold"/>
                <a:cs typeface="TGJTVM+Raleway-SemiBold"/>
              </a:rPr>
              <a:t>GENERAAL</a:t>
            </a:r>
            <a:r>
              <a:rPr dirty="0" sz="1100" spc="-14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TGJTVM+Raleway-SemiBold"/>
                <a:cs typeface="TGJTVM+Raleway-SemiBold"/>
              </a:rPr>
              <a:t>DIENST</a:t>
            </a:r>
            <a:r>
              <a:rPr dirty="0" sz="1100" spc="-46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>
                <a:solidFill>
                  <a:srgbClr val="221e1f"/>
                </a:solidFill>
                <a:latin typeface="TGJTVM+Raleway-SemiBold"/>
                <a:cs typeface="TGJTVM+Raleway-SemiBold"/>
              </a:rPr>
              <a:t>TOESLAGEN</a:t>
            </a:r>
          </a:p>
          <a:p>
            <a:pPr marL="0" marR="0">
              <a:lnSpc>
                <a:spcPts val="1295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100" spc="18">
                <a:solidFill>
                  <a:srgbClr val="221e1f"/>
                </a:solidFill>
                <a:latin typeface="TGJTVM+Raleway-SemiBold"/>
                <a:cs typeface="TGJTVM+Raleway-SemiBold"/>
              </a:rPr>
              <a:t>BIJ</a:t>
            </a:r>
            <a:r>
              <a:rPr dirty="0" sz="1100" spc="13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 spc="19">
                <a:solidFill>
                  <a:srgbClr val="221e1f"/>
                </a:solidFill>
                <a:latin typeface="TGJTVM+Raleway-SemiBold"/>
                <a:cs typeface="TGJTVM+Raleway-SemiBold"/>
              </a:rPr>
              <a:t>HET</a:t>
            </a:r>
            <a:r>
              <a:rPr dirty="0" sz="1100" spc="-17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TGJTVM+Raleway-SemiBold"/>
                <a:cs typeface="TGJTVM+Raleway-SemiBold"/>
              </a:rPr>
              <a:t>MINISTERIE</a:t>
            </a:r>
            <a:r>
              <a:rPr dirty="0" sz="1100" spc="-22">
                <a:solidFill>
                  <a:srgbClr val="221e1f"/>
                </a:solidFill>
                <a:latin typeface="TGJTVM+Raleway-SemiBold"/>
                <a:cs typeface="TGJTVM+Raleway-SemiBold"/>
              </a:rPr>
              <a:t> </a:t>
            </a:r>
            <a:r>
              <a:rPr dirty="0" sz="1100" spc="-15">
                <a:solidFill>
                  <a:srgbClr val="221e1f"/>
                </a:solidFill>
                <a:latin typeface="TGJTVM+Raleway-SemiBold"/>
                <a:cs typeface="TGJTVM+Raleway-SemiBold"/>
              </a:rPr>
              <a:t>VAN</a:t>
            </a:r>
          </a:p>
          <a:p>
            <a:pPr marL="0" marR="0">
              <a:lnSpc>
                <a:spcPts val="1295"/>
              </a:lnSpc>
              <a:spcBef>
                <a:spcPts val="165"/>
              </a:spcBef>
              <a:spcAft>
                <a:spcPts val="0"/>
              </a:spcAft>
            </a:pPr>
            <a:r>
              <a:rPr dirty="0" sz="1100" spc="19">
                <a:solidFill>
                  <a:srgbClr val="221e1f"/>
                </a:solidFill>
                <a:latin typeface="TGJTVM+Raleway-SemiBold"/>
                <a:cs typeface="TGJTVM+Raleway-SemiBold"/>
              </a:rPr>
              <a:t>FINANCIËN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069919" y="7746933"/>
            <a:ext cx="2505673" cy="588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 spc="14">
                <a:solidFill>
                  <a:srgbClr val="221e1f"/>
                </a:solidFill>
                <a:latin typeface="RUTWII+Raleway-Bold"/>
                <a:cs typeface="RUTWII+Raleway-Bold"/>
              </a:rPr>
              <a:t>Iedereen</a:t>
            </a:r>
            <a:r>
              <a:rPr dirty="0" sz="1250" spc="-20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13">
                <a:solidFill>
                  <a:srgbClr val="221e1f"/>
                </a:solidFill>
                <a:latin typeface="RUTWII+Raleway-Bold"/>
                <a:cs typeface="RUTWII+Raleway-Bold"/>
              </a:rPr>
              <a:t>voor</a:t>
            </a:r>
            <a:r>
              <a:rPr dirty="0" sz="1250" spc="-16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21">
                <a:solidFill>
                  <a:srgbClr val="221e1f"/>
                </a:solidFill>
                <a:latin typeface="RUTWII+Raleway-Bold"/>
                <a:cs typeface="RUTWII+Raleway-Bold"/>
              </a:rPr>
              <a:t>de</a:t>
            </a:r>
            <a:r>
              <a:rPr dirty="0" sz="1250" spc="-27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>
                <a:solidFill>
                  <a:srgbClr val="221e1f"/>
                </a:solidFill>
                <a:latin typeface="RUTWII+Raleway-Bold"/>
                <a:cs typeface="RUTWII+Raleway-Bold"/>
              </a:rPr>
              <a:t>wet</a:t>
            </a:r>
            <a:r>
              <a:rPr dirty="0" sz="1250" spc="20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20">
                <a:solidFill>
                  <a:srgbClr val="221e1f"/>
                </a:solidFill>
                <a:latin typeface="RUTWII+Raleway-Bold"/>
                <a:cs typeface="RUTWII+Raleway-Bold"/>
              </a:rPr>
              <a:t>gelijk</a:t>
            </a:r>
          </a:p>
          <a:p>
            <a:pPr marL="0" marR="0">
              <a:lnSpc>
                <a:spcPts val="1190"/>
              </a:lnSpc>
              <a:spcBef>
                <a:spcPts val="215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3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digitalisering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zo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complex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maakt?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kom</a:t>
            </a:r>
            <a:r>
              <a:rPr dirty="0" sz="1000" spc="3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uit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69919" y="8332206"/>
            <a:ext cx="2344298" cy="746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bedrijfsleven,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daar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maak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eigen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beleid,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waar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zelf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risicodrager</a:t>
            </a:r>
            <a:r>
              <a:rPr dirty="0" sz="1000" spc="-3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bent.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dicteert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moet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doen.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Bovendien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heb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193436" y="9432152"/>
            <a:ext cx="1026081" cy="1537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Interview</a:t>
            </a:r>
            <a:r>
              <a:rPr dirty="0" sz="800" spc="-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Ditte</a:t>
            </a: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8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Hak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333678" y="9432152"/>
            <a:ext cx="261645" cy="162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80"/>
              </a:lnSpc>
              <a:spcBef>
                <a:spcPts val="0"/>
              </a:spcBef>
              <a:spcAft>
                <a:spcPts val="0"/>
              </a:spcAft>
            </a:pPr>
            <a:r>
              <a:rPr dirty="0" sz="850">
                <a:solidFill>
                  <a:srgbClr val="cb5f27"/>
                </a:solidFill>
                <a:latin typeface="TGJTVM+Raleway-SemiBold"/>
                <a:cs typeface="TGJTVM+Raleway-SemiBold"/>
              </a:rPr>
              <a:t>31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45551" y="468785"/>
            <a:ext cx="7310948" cy="973183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17085" y="1340315"/>
            <a:ext cx="2497559" cy="16740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keuze</a:t>
            </a:r>
            <a:r>
              <a:rPr dirty="0" sz="1000" spc="2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eigen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doelgroep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bedienen.</a:t>
            </a:r>
            <a:r>
              <a:rPr dirty="0" sz="1000" spc="-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bedient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honderd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procent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populatie.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Omdat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iedereen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voor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is,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biedt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één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oplossing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voor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alle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burgers.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iedereen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natuurlijk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hetzelfde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schuitje.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Binnen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moet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uitzonderingsgevallen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kunnen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bedienen.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04888" y="1339542"/>
            <a:ext cx="2435868" cy="5604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opgebouwd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boekhoudsystemen,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jaarlagen,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vaak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opgesla-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PDF.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04888" y="1989165"/>
            <a:ext cx="2023865" cy="18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geloof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steeds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04888" y="2174754"/>
            <a:ext cx="2511984" cy="16740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toeslagensysteem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ideale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geval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honderd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procent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kunt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automatiseren.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Juist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digitale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infrastructuur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goed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functioneert,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word</a:t>
            </a:r>
            <a:r>
              <a:rPr dirty="0" sz="1000" spc="2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ambtenaar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geleefd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door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systeem</a:t>
            </a:r>
            <a:r>
              <a:rPr dirty="0" sz="1000" spc="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menselijke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waarden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toevoegen.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Ambtenaren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hebben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tijd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telefoon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op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nemen,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of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zelf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bellen,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ze</a:t>
            </a:r>
            <a:r>
              <a:rPr dirty="0" sz="1000" spc="2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bijzondere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situatie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zien.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17085" y="3103467"/>
            <a:ext cx="2516878" cy="29731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Daardoor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door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jaren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toeslagenstelsel</a:t>
            </a:r>
            <a:r>
              <a:rPr dirty="0" sz="1000" spc="-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ontwikkeld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inmiddels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pleisters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elkaar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hangt.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Steeds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zich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systeem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knelpunt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aandiende,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moest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eerst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worden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aangepast.</a:t>
            </a:r>
            <a:r>
              <a:rPr dirty="0" sz="1000" spc="-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Terugkij-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kend</a:t>
            </a:r>
            <a:r>
              <a:rPr dirty="0" sz="1000" spc="2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ieder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  <a:r>
              <a:rPr dirty="0" sz="1000" spc="-3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wel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wetswijzi-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ging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geweest.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65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procent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Nederlandse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huishoudens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krijgt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maken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toeslagen,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gaat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enorme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volumes.</a:t>
            </a:r>
            <a:r>
              <a:rPr dirty="0" sz="1000" spc="-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kunt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zeggen: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halen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systeem</a:t>
            </a:r>
            <a:r>
              <a:rPr dirty="0" sz="1000" spc="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tijdje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uit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lucht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voor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grootschalig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onderhoud.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Na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of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tien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was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toeslagenstelsel</a:t>
            </a:r>
            <a:r>
              <a:rPr dirty="0" sz="1000" spc="-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samenhangend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geheel</a:t>
            </a:r>
            <a:r>
              <a:rPr dirty="0" sz="1000" spc="-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meer.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04888" y="3937906"/>
            <a:ext cx="2513657" cy="16740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7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moeten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vergeten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hoe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robuust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overheidssysteem</a:t>
            </a:r>
            <a:r>
              <a:rPr dirty="0" sz="1000" spc="2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feite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DISRKV+Raleway-Regular"/>
                <a:cs typeface="DISRKV+Raleway-Regular"/>
              </a:rPr>
              <a:t>is,­en­hoeveel­er­dus­mogelijk­is.­99,7­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procent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álle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toeslagen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worden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op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iedere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20e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maand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uitgekeerd,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subliem.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denken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vooringevulde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aangiftes.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Zoiets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heb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bedrijfsleven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nooit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gezien.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ICT-systemen</a:t>
            </a:r>
            <a:r>
              <a:rPr dirty="0" sz="1000" spc="2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704888" y="5608200"/>
            <a:ext cx="2522931" cy="374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hebben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hele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geavanceerde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balans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tussen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goede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beveiliging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én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704888" y="5979376"/>
            <a:ext cx="2480171" cy="1302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goede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toegankelijkheid.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heeft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iets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moois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werken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vanuit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overtuigin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gdat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uitvoering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geeft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democratisch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tot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stand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gekomen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waar</a:t>
            </a:r>
            <a:r>
              <a:rPr dirty="0" sz="1000" spc="-3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veel</a:t>
            </a:r>
            <a:r>
              <a:rPr dirty="0" sz="1000" spc="-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over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nagedacht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is.</a:t>
            </a:r>
            <a:r>
              <a:rPr dirty="0" sz="1000" spc="-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werken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zoals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bedrijf</a:t>
            </a:r>
            <a:r>
              <a:rPr dirty="0" sz="1000" spc="-3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vanuit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vraag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of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iets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uit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kan.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17085" y="6165737"/>
            <a:ext cx="2473991" cy="374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Dienst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Toeslagen</a:t>
            </a:r>
            <a:r>
              <a:rPr dirty="0" sz="1000" spc="2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nu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zo’n</a:t>
            </a:r>
            <a:r>
              <a:rPr dirty="0" sz="1000" spc="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tweeduizend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man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17085" y="6536913"/>
            <a:ext cx="2521901" cy="16740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herstellen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al</a:t>
            </a:r>
            <a:r>
              <a:rPr dirty="0" sz="1000" spc="-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sinds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2005,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begin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toeslagensysteem,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fout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liep.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Daar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komen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nauwelijks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geautomati-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seerde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processen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pas,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minutieus,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ambachtelijk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mensenwerk.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Per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gedupeerde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moet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nu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per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worden</a:t>
            </a:r>
            <a:r>
              <a:rPr dirty="0" sz="1000" spc="2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nagegaan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gebeurd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had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móeten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gebeuren.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dus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ieder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gewijzigde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wet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17085" y="8207207"/>
            <a:ext cx="2401610" cy="9316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daardoor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andere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regels.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één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dossier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per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persoon.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Nee,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al</a:t>
            </a:r>
            <a:r>
              <a:rPr dirty="0" sz="1000" spc="-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gegevens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moeten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uit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databases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meer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24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verschillende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systemen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elkaar</a:t>
            </a:r>
            <a:r>
              <a:rPr dirty="0" sz="1000" spc="-3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worden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verzameld,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die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117085" y="9432152"/>
            <a:ext cx="269918" cy="162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80"/>
              </a:lnSpc>
              <a:spcBef>
                <a:spcPts val="0"/>
              </a:spcBef>
              <a:spcAft>
                <a:spcPts val="0"/>
              </a:spcAft>
            </a:pPr>
            <a:r>
              <a:rPr dirty="0" sz="850">
                <a:solidFill>
                  <a:srgbClr val="cb5f27"/>
                </a:solidFill>
                <a:latin typeface="TGJTVM+Raleway-SemiBold"/>
                <a:cs typeface="TGJTVM+Raleway-SemiBold"/>
              </a:rPr>
              <a:t>32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707650" y="9432152"/>
            <a:ext cx="1156282" cy="1537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Duurzaam</a:t>
            </a:r>
            <a:r>
              <a:rPr dirty="0" sz="800" spc="-2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verbonden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468785"/>
            <a:ext cx="7314449" cy="973183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82163" y="5641105"/>
            <a:ext cx="1987720" cy="4105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 spc="20">
                <a:solidFill>
                  <a:srgbClr val="221e1f"/>
                </a:solidFill>
                <a:latin typeface="RUTWII+Raleway-Bold"/>
                <a:cs typeface="RUTWII+Raleway-Bold"/>
              </a:rPr>
              <a:t>Digitale</a:t>
            </a:r>
            <a:r>
              <a:rPr dirty="0" sz="1250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19">
                <a:solidFill>
                  <a:srgbClr val="221e1f"/>
                </a:solidFill>
                <a:latin typeface="RUTWII+Raleway-Bold"/>
                <a:cs typeface="RUTWII+Raleway-Bold"/>
              </a:rPr>
              <a:t>kansen</a:t>
            </a:r>
            <a:r>
              <a:rPr dirty="0" sz="1250" spc="-25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13">
                <a:solidFill>
                  <a:srgbClr val="221e1f"/>
                </a:solidFill>
                <a:latin typeface="RUTWII+Raleway-Bold"/>
                <a:cs typeface="RUTWII+Raleway-Bold"/>
              </a:rPr>
              <a:t>voor</a:t>
            </a:r>
            <a:r>
              <a:rPr dirty="0" sz="1250" spc="-16">
                <a:solidFill>
                  <a:srgbClr val="221e1f"/>
                </a:solidFill>
                <a:latin typeface="RUTWII+Raleway-Bold"/>
                <a:cs typeface="RUTWII+Raleway-Bold"/>
              </a:rPr>
              <a:t> </a:t>
            </a:r>
            <a:r>
              <a:rPr dirty="0" sz="1250" spc="21">
                <a:solidFill>
                  <a:srgbClr val="221e1f"/>
                </a:solidFill>
                <a:latin typeface="RUTWII+Raleway-Bold"/>
                <a:cs typeface="RUTWII+Raleway-Bold"/>
              </a:rPr>
              <a:t>de</a:t>
            </a:r>
          </a:p>
          <a:p>
            <a:pPr marL="0" marR="0">
              <a:lnSpc>
                <a:spcPts val="1461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 spc="14">
                <a:solidFill>
                  <a:srgbClr val="221e1f"/>
                </a:solidFill>
                <a:latin typeface="RUTWII+Raleway-Bold"/>
                <a:cs typeface="RUTWII+Raleway-Bold"/>
              </a:rPr>
              <a:t>overheid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69966" y="5640787"/>
            <a:ext cx="2472444" cy="9316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instanties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heb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allemaal</a:t>
            </a:r>
            <a:r>
              <a:rPr dirty="0" sz="1000" spc="-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maken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hoe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kunnen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jou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daarin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ondersteu-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nen?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Uiteindelijk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moeten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ons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leren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afvragen</a:t>
            </a:r>
            <a:r>
              <a:rPr dirty="0" sz="1000" spc="-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waar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onze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dienstverlening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toe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dient.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82163" y="6040812"/>
            <a:ext cx="2520098" cy="2045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Ik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denk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nog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veel</a:t>
            </a:r>
            <a:r>
              <a:rPr dirty="0" sz="1000" spc="-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kunnen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verbeteren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service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naar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burger.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Begin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jaar</a:t>
            </a:r>
            <a:r>
              <a:rPr dirty="0" sz="1000" spc="-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hebben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bij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Dienst</a:t>
            </a:r>
            <a:r>
              <a:rPr dirty="0" sz="1000" spc="-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Toeslagen</a:t>
            </a:r>
            <a:r>
              <a:rPr dirty="0" sz="1000" spc="2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bijvoorbeeld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app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gelanceerd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waar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burger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melding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krijgt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persoonlijke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gegevens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mogelijk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veranderd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zijn.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Die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gelijk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app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doorgeven.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zo’n</a:t>
            </a:r>
            <a:r>
              <a:rPr dirty="0" sz="1000" spc="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app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ben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dichterbij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burger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gestandaardi-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seerde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brief.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069966" y="6661587"/>
            <a:ext cx="2496786" cy="2230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Digitalisering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geprogrammeerd: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A,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dan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B.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  <a:r>
              <a:rPr dirty="0" sz="1000" spc="-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mensen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binnen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zo’n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systeem</a:t>
            </a:r>
            <a:r>
              <a:rPr dirty="0" sz="1000" spc="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kunnen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veel</a:t>
            </a:r>
            <a:r>
              <a:rPr dirty="0" sz="1000" spc="-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meer</a:t>
            </a:r>
            <a:r>
              <a:rPr dirty="0" sz="1000" spc="-4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verdieping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maken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invoelen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waar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iemand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echt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mee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is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geholpen.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hoeft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altijd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digitale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oplossing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zijn,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kan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ook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een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luisterend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oor</a:t>
            </a:r>
            <a:r>
              <a:rPr dirty="0" sz="1000" spc="-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zijn,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of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iemand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contact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brengen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juiste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persoon.</a:t>
            </a:r>
            <a:r>
              <a:rPr dirty="0" sz="1000" spc="-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-4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7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moeten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onszelf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in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toekomst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blijven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uitdagen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om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vanuit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logica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én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menselijkheid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te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blijven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kijken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naar</a:t>
            </a:r>
            <a:r>
              <a:rPr dirty="0" sz="1000" spc="-4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wat</a:t>
            </a:r>
            <a:r>
              <a:rPr dirty="0" sz="10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doen.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82163" y="8175141"/>
            <a:ext cx="2464847" cy="9316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9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gaat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erom</a:t>
            </a:r>
            <a:r>
              <a:rPr dirty="0" sz="1000" spc="2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dat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</a:t>
            </a:r>
            <a:r>
              <a:rPr dirty="0" sz="1000" spc="3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als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overheid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vanuit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het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perspectief</a:t>
            </a:r>
            <a:r>
              <a:rPr dirty="0" sz="1000" spc="-3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van</a:t>
            </a:r>
            <a:r>
              <a:rPr dirty="0" sz="1000" spc="2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de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burger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0">
                <a:solidFill>
                  <a:srgbClr val="221e1f"/>
                </a:solidFill>
                <a:latin typeface="IKQQGQ+Raleway-Regular"/>
                <a:cs typeface="IKQQGQ+Raleway-Regular"/>
              </a:rPr>
              <a:t>leren</a:t>
            </a:r>
            <a:r>
              <a:rPr dirty="0" sz="1000" spc="22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2">
                <a:solidFill>
                  <a:srgbClr val="221e1f"/>
                </a:solidFill>
                <a:latin typeface="IKQQGQ+Raleway-Regular"/>
                <a:cs typeface="IKQQGQ+Raleway-Regular"/>
              </a:rPr>
              <a:t>kijken.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Dus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niet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alleen:</a:t>
            </a:r>
            <a:r>
              <a:rPr dirty="0" sz="1000" spc="-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welke</a:t>
            </a:r>
          </a:p>
          <a:p>
            <a:pPr marL="0" marR="0">
              <a:lnSpc>
                <a:spcPts val="1190"/>
              </a:lnSpc>
              <a:spcBef>
                <a:spcPts val="270"/>
              </a:spcBef>
              <a:spcAft>
                <a:spcPts val="0"/>
              </a:spcAft>
            </a:pP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toeslagen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heb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nodig,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20">
                <a:solidFill>
                  <a:srgbClr val="221e1f"/>
                </a:solidFill>
                <a:latin typeface="IKQQGQ+Raleway-Regular"/>
                <a:cs typeface="IKQQGQ+Raleway-Regular"/>
              </a:rPr>
              <a:t>maar</a:t>
            </a:r>
            <a:r>
              <a:rPr dirty="0" sz="1000" spc="-15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ook: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8">
                <a:solidFill>
                  <a:srgbClr val="221e1f"/>
                </a:solidFill>
                <a:latin typeface="IKQQGQ+Raleway-Regular"/>
                <a:cs typeface="IKQQGQ+Raleway-Regular"/>
              </a:rPr>
              <a:t>hoe</a:t>
            </a:r>
          </a:p>
          <a:p>
            <a:pPr marL="0" marR="0">
              <a:lnSpc>
                <a:spcPts val="1190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ziet</a:t>
            </a:r>
            <a:r>
              <a:rPr dirty="0" sz="1000" spc="14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3">
                <a:solidFill>
                  <a:srgbClr val="221e1f"/>
                </a:solidFill>
                <a:latin typeface="IKQQGQ+Raleway-Regular"/>
                <a:cs typeface="IKQQGQ+Raleway-Regular"/>
              </a:rPr>
              <a:t>je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5">
                <a:solidFill>
                  <a:srgbClr val="221e1f"/>
                </a:solidFill>
                <a:latin typeface="IKQQGQ+Raleway-Regular"/>
                <a:cs typeface="IKQQGQ+Raleway-Regular"/>
              </a:rPr>
              <a:t>leefsituatie</a:t>
            </a:r>
            <a:r>
              <a:rPr dirty="0" sz="1000" spc="17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6">
                <a:solidFill>
                  <a:srgbClr val="221e1f"/>
                </a:solidFill>
                <a:latin typeface="IKQQGQ+Raleway-Regular"/>
                <a:cs typeface="IKQQGQ+Raleway-Regular"/>
              </a:rPr>
              <a:t>eruit,</a:t>
            </a:r>
            <a:r>
              <a:rPr dirty="0" sz="1000" spc="11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 spc="19">
                <a:solidFill>
                  <a:srgbClr val="221e1f"/>
                </a:solidFill>
                <a:latin typeface="IKQQGQ+Raleway-Regular"/>
                <a:cs typeface="IKQQGQ+Raleway-Regular"/>
              </a:rPr>
              <a:t>met</a:t>
            </a:r>
            <a:r>
              <a:rPr dirty="0" sz="1000" spc="-18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1000">
                <a:solidFill>
                  <a:srgbClr val="221e1f"/>
                </a:solidFill>
                <a:latin typeface="IKQQGQ+Raleway-Regular"/>
                <a:cs typeface="IKQQGQ+Raleway-Regular"/>
              </a:rPr>
              <a:t>welke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93436" y="9432152"/>
            <a:ext cx="1026081" cy="1537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Interview</a:t>
            </a:r>
            <a:r>
              <a:rPr dirty="0" sz="800" spc="-26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Ditte</a:t>
            </a:r>
            <a:r>
              <a:rPr dirty="0" sz="800">
                <a:solidFill>
                  <a:srgbClr val="221e1f"/>
                </a:solidFill>
                <a:latin typeface="IKQQGQ+Raleway-Regular"/>
                <a:cs typeface="IKQQGQ+Raleway-Regular"/>
              </a:rPr>
              <a:t> </a:t>
            </a:r>
            <a:r>
              <a:rPr dirty="0" sz="800" spc="-10">
                <a:solidFill>
                  <a:srgbClr val="221e1f"/>
                </a:solidFill>
                <a:latin typeface="IKQQGQ+Raleway-Regular"/>
                <a:cs typeface="IKQQGQ+Raleway-Regular"/>
              </a:rPr>
              <a:t>Hak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325405" y="9432152"/>
            <a:ext cx="269918" cy="162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80"/>
              </a:lnSpc>
              <a:spcBef>
                <a:spcPts val="0"/>
              </a:spcBef>
              <a:spcAft>
                <a:spcPts val="0"/>
              </a:spcAft>
            </a:pPr>
            <a:r>
              <a:rPr dirty="0" sz="850">
                <a:solidFill>
                  <a:srgbClr val="cb5f27"/>
                </a:solidFill>
                <a:latin typeface="TGJTVM+Raleway-SemiBold"/>
                <a:cs typeface="TGJTVM+Raleway-SemiBold"/>
              </a:rPr>
              <a:t>33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Littl</dc:creator>
  <cp:lastModifiedBy>Littl</cp:lastModifiedBy>
  <cp:revision>1</cp:revision>
  <dcterms:modified xsi:type="dcterms:W3CDTF">2024-12-05T10:53:49+01:00</dcterms:modified>
</cp:coreProperties>
</file>