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fonts/font1.fntdata" ContentType="application/x-fontdata"/>
  <Override PartName="/ppt/fonts/font2.fntdata" ContentType="application/x-fontdata"/>
  <Override PartName="/ppt/fonts/font3.fntdata" ContentType="application/x-fontdata"/>
  <Override PartName="/ppt/fonts/font4.fntdata" ContentType="application/x-fontdata"/>
  <Override PartName="/ppt/fonts/font5.fntdata" ContentType="application/x-fontdata"/>
  <Override PartName="/ppt/fonts/font6.fntdata" ContentType="application/x-fontdata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 /><Relationship Id="rId2" Type="http://schemas.openxmlformats.org/officeDocument/2006/relationships/extended-properties" Target="docProps/app.xml" /><Relationship Id="rId3" Type="http://schemas.openxmlformats.org/officeDocument/2006/relationships/officeDocument" Target="ppt/presentation.xml" /></Relationships>
</file>

<file path=ppt/presentation.xml><?xml version="1.0" encoding="utf-8"?>
<p:presentation xmlns:p="http://schemas.openxmlformats.org/presentationml/2006/main" xmlns:a="http://schemas.openxmlformats.org/drawingml/2006/main" xmlns:r="http://schemas.openxmlformats.org/officeDocument/2006/relationships" embedTrueTypeFonts="1" saveSubsetFonts="1">
  <p:sldMasterIdLst>
    <p:sldMasterId id="2147483648" r:id="rId5"/>
  </p:sldMasterIdLst>
  <p:sldIdLst>
    <p:sldId id="256" r:id="rId6"/>
    <p:sldId id="257" r:id="rId7"/>
    <p:sldId id="258" r:id="rId8"/>
    <p:sldId id="259" r:id="rId9"/>
    <p:sldId id="260" r:id="rId10"/>
    <p:sldId id="261" r:id="rId11"/>
  </p:sldIdLst>
  <p:sldSz cx="7556500" cy="10680700"/>
  <p:notesSz cx="7556500" cy="10680700"/>
  <p:embeddedFontLst>
    <p:embeddedFont>
      <p:font typeface="WWGHKU+Lato-Bold"/>
      <p:regular r:id="rId12"/>
    </p:embeddedFont>
    <p:embeddedFont>
      <p:font typeface="GKSDMR+Lato-Regular"/>
      <p:regular r:id="rId13"/>
    </p:embeddedFont>
    <p:embeddedFont>
      <p:font typeface="JWAKVJ+FontAwesome5Free-Regular"/>
      <p:regular r:id="rId14"/>
    </p:embeddedFont>
    <p:embeddedFont>
      <p:font typeface="SQAGPJ+FontAwesome5Free-Solid"/>
      <p:regular r:id="rId15"/>
    </p:embeddedFont>
    <p:embeddedFont>
      <p:font typeface="KAFLVL+Lato-Black"/>
      <p:regular r:id="rId16"/>
    </p:embeddedFont>
    <p:embeddedFont>
      <p:font typeface="TMDNWB+FontAwesome5Brands-Regular"/>
      <p:regular r:id="rId17"/>
    </p:embeddedFont>
  </p:embeddedFon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-2482" y="-91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presProps" Target="presProps.xml" /><Relationship Id="rId10" Type="http://schemas.openxmlformats.org/officeDocument/2006/relationships/slide" Target="slides/slide5.xml" /><Relationship Id="rId11" Type="http://schemas.openxmlformats.org/officeDocument/2006/relationships/slide" Target="slides/slide6.xml" /><Relationship Id="rId12" Type="http://schemas.openxmlformats.org/officeDocument/2006/relationships/font" Target="fonts/font1.fntdata" /><Relationship Id="rId13" Type="http://schemas.openxmlformats.org/officeDocument/2006/relationships/font" Target="fonts/font2.fntdata" /><Relationship Id="rId14" Type="http://schemas.openxmlformats.org/officeDocument/2006/relationships/font" Target="fonts/font3.fntdata" /><Relationship Id="rId15" Type="http://schemas.openxmlformats.org/officeDocument/2006/relationships/font" Target="fonts/font4.fntdata" /><Relationship Id="rId16" Type="http://schemas.openxmlformats.org/officeDocument/2006/relationships/font" Target="fonts/font5.fntdata" /><Relationship Id="rId17" Type="http://schemas.openxmlformats.org/officeDocument/2006/relationships/font" Target="fonts/font6.fntdata" /><Relationship Id="rId2" Type="http://schemas.openxmlformats.org/officeDocument/2006/relationships/tableStyles" Target="tableStyles.xml" /><Relationship Id="rId3" Type="http://schemas.openxmlformats.org/officeDocument/2006/relationships/viewProps" Target="viewProps.xml" /><Relationship Id="rId4" Type="http://schemas.openxmlformats.org/officeDocument/2006/relationships/theme" Target="theme/theme1.xml" /><Relationship Id="rId5" Type="http://schemas.openxmlformats.org/officeDocument/2006/relationships/slideMaster" Target="slideMasters/slideMaster1.xml" /><Relationship Id="rId6" Type="http://schemas.openxmlformats.org/officeDocument/2006/relationships/slide" Target="slides/slide1.xml" /><Relationship Id="rId7" Type="http://schemas.openxmlformats.org/officeDocument/2006/relationships/slide" Target="slides/slide2.xml" /><Relationship Id="rId8" Type="http://schemas.openxmlformats.org/officeDocument/2006/relationships/slide" Target="slides/slide3.xml" /><Relationship Id="rId9" Type="http://schemas.openxmlformats.org/officeDocument/2006/relationships/slide" Target="slides/slide4.xml" /></Relationship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  <a:t>27.02.2014</a:t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theme" Target="../theme/theme1.xml" /></Relationships>
</file>

<file path=ppt/slideMasters/slideMaster1.xml><?xml version="1.0" encoding="utf-8"?>
<p:sldMaster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68130" y="9944862"/>
            <a:ext cx="2417063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666" y="9944862"/>
            <a:ext cx="173726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38394" y="9944862"/>
            <a:ext cx="173726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В‹#В›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49" r:id="rId1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.png" /><Relationship Id="rId3" Type="http://schemas.openxmlformats.org/officeDocument/2006/relationships/image" Target="../media/image2.pn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3.png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4.png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5.png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6.png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7.png" 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12700" cy="127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2" name="object 2"/>
          <p:cNvSpPr/>
          <p:nvPr/>
        </p:nvSpPr>
        <p:spPr>
          <a:xfrm>
            <a:off x="457200" y="501004"/>
            <a:ext cx="6645600" cy="9226612"/>
          </a:xfrm>
          <a:prstGeom prst="rect">
            <a:avLst/>
          </a:prstGeom>
          <a:blipFill>
            <a:blip cstate="print" r:embed="rId3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5036003" y="1342736"/>
            <a:ext cx="674785" cy="196618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248"/>
              </a:lnSpc>
              <a:spcBef>
                <a:spcPts val="0"/>
              </a:spcBef>
              <a:spcAft>
                <a:spcPts val="0"/>
              </a:spcAft>
            </a:pPr>
            <a:r>
              <a:rPr dirty="0" sz="1050">
                <a:solidFill>
                  <a:srgbClr val="333333"/>
                </a:solidFill>
                <a:latin typeface="WWGHKU+Lato-Bold"/>
                <a:cs typeface="WWGHKU+Lato-Bold"/>
              </a:rPr>
              <a:t>NIEUWS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823012" y="2062112"/>
            <a:ext cx="5040473" cy="540528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60"/>
              </a:lnSpc>
              <a:spcBef>
                <a:spcPts val="0"/>
              </a:spcBef>
              <a:spcAft>
                <a:spcPts val="0"/>
              </a:spcAft>
            </a:pPr>
            <a:r>
              <a:rPr dirty="0" sz="1300" spc="-13" u="sng">
                <a:solidFill>
                  <a:srgbClr val="333333"/>
                </a:solidFill>
                <a:latin typeface="WWGHKU+Lato-Bold"/>
                <a:cs typeface="WWGHKU+Lato-Bold"/>
              </a:rPr>
              <a:t>ECONOMIE</a:t>
            </a:r>
            <a:r>
              <a:rPr dirty="0" sz="1300" spc="-75" u="sng">
                <a:solidFill>
                  <a:srgbClr val="333333"/>
                </a:solidFill>
                <a:latin typeface="WWGHKU+Lato-Bold"/>
                <a:cs typeface="WWGHKU+Lato-Bold"/>
              </a:rPr>
              <a:t> </a:t>
            </a:r>
            <a:r>
              <a:rPr dirty="0" sz="1300" spc="-11" u="sng">
                <a:solidFill>
                  <a:srgbClr val="333333"/>
                </a:solidFill>
                <a:latin typeface="WWGHKU+Lato-Bold"/>
                <a:cs typeface="WWGHKU+Lato-Bold"/>
              </a:rPr>
              <a:t>EN</a:t>
            </a:r>
            <a:r>
              <a:rPr dirty="0" sz="1300" spc="-82" u="sng">
                <a:solidFill>
                  <a:srgbClr val="333333"/>
                </a:solidFill>
                <a:latin typeface="WWGHKU+Lato-Bold"/>
                <a:cs typeface="WWGHKU+Lato-Bold"/>
              </a:rPr>
              <a:t> </a:t>
            </a:r>
            <a:r>
              <a:rPr dirty="0" sz="1300" spc="-10" u="sng">
                <a:solidFill>
                  <a:srgbClr val="333333"/>
                </a:solidFill>
                <a:latin typeface="WWGHKU+Lato-Bold"/>
                <a:cs typeface="WWGHKU+Lato-Bold"/>
              </a:rPr>
              <a:t>POLITIEK</a:t>
            </a:r>
            <a:r>
              <a:rPr dirty="0" sz="1300" spc="-86">
                <a:solidFill>
                  <a:srgbClr val="333333"/>
                </a:solidFill>
                <a:latin typeface="WWGHKU+Lato-Bold"/>
                <a:cs typeface="WWGHKU+Lato-Bold"/>
              </a:rPr>
              <a:t> </a:t>
            </a:r>
            <a:r>
              <a:rPr dirty="0" sz="1300">
                <a:solidFill>
                  <a:srgbClr val="333333"/>
                </a:solidFill>
                <a:latin typeface="WWGHKU+Lato-Bold"/>
                <a:cs typeface="WWGHKU+Lato-Bold"/>
              </a:rPr>
              <a:t>(</a:t>
            </a:r>
            <a:r>
              <a:rPr dirty="0" sz="1300" spc="-22" u="sng">
                <a:solidFill>
                  <a:srgbClr val="333333"/>
                </a:solidFill>
                <a:latin typeface="WWGHKU+Lato-Bold"/>
                <a:cs typeface="WWGHKU+Lato-Bold"/>
              </a:rPr>
              <a:t>HTTPS://WWW.NEXTENS.NL/FISCAAL-</a:t>
            </a:r>
          </a:p>
          <a:p>
            <a:pPr marL="0" marR="0">
              <a:lnSpc>
                <a:spcPts val="1560"/>
              </a:lnSpc>
              <a:spcBef>
                <a:spcPts val="844"/>
              </a:spcBef>
              <a:spcAft>
                <a:spcPts val="0"/>
              </a:spcAft>
            </a:pPr>
            <a:r>
              <a:rPr dirty="0" sz="1300" spc="-12" u="sng">
                <a:solidFill>
                  <a:srgbClr val="333333"/>
                </a:solidFill>
                <a:latin typeface="WWGHKU+Lato-Bold"/>
                <a:cs typeface="WWGHKU+Lato-Bold"/>
              </a:rPr>
              <a:t>NIEUWS/ECONOMIE-EN-POLITIEK/</a:t>
            </a:r>
            <a:r>
              <a:rPr dirty="0" sz="1300">
                <a:solidFill>
                  <a:srgbClr val="333333"/>
                </a:solidFill>
                <a:latin typeface="WWGHKU+Lato-Bold"/>
                <a:cs typeface="WWGHKU+Lato-Bold"/>
              </a:rPr>
              <a:t>)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823012" y="2807837"/>
            <a:ext cx="5922320" cy="74330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592"/>
              </a:lnSpc>
              <a:spcBef>
                <a:spcPts val="0"/>
              </a:spcBef>
              <a:spcAft>
                <a:spcPts val="0"/>
              </a:spcAft>
            </a:pPr>
            <a:r>
              <a:rPr dirty="0" sz="2150">
                <a:solidFill>
                  <a:srgbClr val="333333"/>
                </a:solidFill>
                <a:latin typeface="WWGHKU+Lato-Bold"/>
                <a:cs typeface="WWGHKU+Lato-Bold"/>
              </a:rPr>
              <a:t>Compensatieregeling</a:t>
            </a:r>
            <a:r>
              <a:rPr dirty="0" sz="2150" spc="-119">
                <a:solidFill>
                  <a:srgbClr val="333333"/>
                </a:solidFill>
                <a:latin typeface="WWGHKU+Lato-Bold"/>
                <a:cs typeface="WWGHKU+Lato-Bold"/>
              </a:rPr>
              <a:t> </a:t>
            </a:r>
            <a:r>
              <a:rPr dirty="0" sz="2150">
                <a:solidFill>
                  <a:srgbClr val="333333"/>
                </a:solidFill>
                <a:latin typeface="WWGHKU+Lato-Bold"/>
                <a:cs typeface="WWGHKU+Lato-Bold"/>
              </a:rPr>
              <a:t>op</a:t>
            </a:r>
            <a:r>
              <a:rPr dirty="0" sz="2150" spc="-120">
                <a:solidFill>
                  <a:srgbClr val="333333"/>
                </a:solidFill>
                <a:latin typeface="WWGHKU+Lato-Bold"/>
                <a:cs typeface="WWGHKU+Lato-Bold"/>
              </a:rPr>
              <a:t> </a:t>
            </a:r>
            <a:r>
              <a:rPr dirty="0" sz="2150">
                <a:solidFill>
                  <a:srgbClr val="333333"/>
                </a:solidFill>
                <a:latin typeface="WWGHKU+Lato-Bold"/>
                <a:cs typeface="WWGHKU+Lato-Bold"/>
              </a:rPr>
              <a:t>komst</a:t>
            </a:r>
            <a:r>
              <a:rPr dirty="0" sz="2150" spc="-107">
                <a:solidFill>
                  <a:srgbClr val="333333"/>
                </a:solidFill>
                <a:latin typeface="WWGHKU+Lato-Bold"/>
                <a:cs typeface="WWGHKU+Lato-Bold"/>
              </a:rPr>
              <a:t> </a:t>
            </a:r>
            <a:r>
              <a:rPr dirty="0" sz="2150">
                <a:solidFill>
                  <a:srgbClr val="333333"/>
                </a:solidFill>
                <a:latin typeface="WWGHKU+Lato-Bold"/>
                <a:cs typeface="WWGHKU+Lato-Bold"/>
              </a:rPr>
              <a:t>voor</a:t>
            </a:r>
            <a:r>
              <a:rPr dirty="0" sz="2150" spc="-109">
                <a:solidFill>
                  <a:srgbClr val="333333"/>
                </a:solidFill>
                <a:latin typeface="WWGHKU+Lato-Bold"/>
                <a:cs typeface="WWGHKU+Lato-Bold"/>
              </a:rPr>
              <a:t> </a:t>
            </a:r>
            <a:r>
              <a:rPr dirty="0" sz="2150" spc="-25">
                <a:solidFill>
                  <a:srgbClr val="333333"/>
                </a:solidFill>
                <a:latin typeface="WWGHKU+Lato-Bold"/>
                <a:cs typeface="WWGHKU+Lato-Bold"/>
              </a:rPr>
              <a:t>mkb’ers</a:t>
            </a:r>
            <a:r>
              <a:rPr dirty="0" sz="2150" spc="-91">
                <a:solidFill>
                  <a:srgbClr val="333333"/>
                </a:solidFill>
                <a:latin typeface="WWGHKU+Lato-Bold"/>
                <a:cs typeface="WWGHKU+Lato-Bold"/>
              </a:rPr>
              <a:t> </a:t>
            </a:r>
            <a:r>
              <a:rPr dirty="0" sz="2150">
                <a:solidFill>
                  <a:srgbClr val="333333"/>
                </a:solidFill>
                <a:latin typeface="WWGHKU+Lato-Bold"/>
                <a:cs typeface="WWGHKU+Lato-Bold"/>
              </a:rPr>
              <a:t>en</a:t>
            </a:r>
          </a:p>
          <a:p>
            <a:pPr marL="0" marR="0">
              <a:lnSpc>
                <a:spcPts val="2592"/>
              </a:lnSpc>
              <a:spcBef>
                <a:spcPts val="368"/>
              </a:spcBef>
              <a:spcAft>
                <a:spcPts val="0"/>
              </a:spcAft>
            </a:pPr>
            <a:r>
              <a:rPr dirty="0" sz="2150">
                <a:solidFill>
                  <a:srgbClr val="333333"/>
                </a:solidFill>
                <a:latin typeface="WWGHKU+Lato-Bold"/>
                <a:cs typeface="WWGHKU+Lato-Bold"/>
              </a:rPr>
              <a:t>particulieren</a:t>
            </a:r>
            <a:r>
              <a:rPr dirty="0" sz="2150" spc="-118">
                <a:solidFill>
                  <a:srgbClr val="333333"/>
                </a:solidFill>
                <a:latin typeface="WWGHKU+Lato-Bold"/>
                <a:cs typeface="WWGHKU+Lato-Bold"/>
              </a:rPr>
              <a:t> </a:t>
            </a:r>
            <a:r>
              <a:rPr dirty="0" sz="2150">
                <a:solidFill>
                  <a:srgbClr val="333333"/>
                </a:solidFill>
                <a:latin typeface="WWGHKU+Lato-Bold"/>
                <a:cs typeface="WWGHKU+Lato-Bold"/>
              </a:rPr>
              <a:t>op</a:t>
            </a:r>
            <a:r>
              <a:rPr dirty="0" sz="2150" spc="-120">
                <a:solidFill>
                  <a:srgbClr val="333333"/>
                </a:solidFill>
                <a:latin typeface="WWGHKU+Lato-Bold"/>
                <a:cs typeface="WWGHKU+Lato-Bold"/>
              </a:rPr>
              <a:t> </a:t>
            </a:r>
            <a:r>
              <a:rPr dirty="0" sz="2150">
                <a:solidFill>
                  <a:srgbClr val="333333"/>
                </a:solidFill>
                <a:latin typeface="WWGHKU+Lato-Bold"/>
                <a:cs typeface="WWGHKU+Lato-Bold"/>
              </a:rPr>
              <a:t>fraudelijst</a:t>
            </a:r>
            <a:r>
              <a:rPr dirty="0" sz="2150" spc="-118">
                <a:solidFill>
                  <a:srgbClr val="333333"/>
                </a:solidFill>
                <a:latin typeface="WWGHKU+Lato-Bold"/>
                <a:cs typeface="WWGHKU+Lato-Bold"/>
              </a:rPr>
              <a:t> </a:t>
            </a:r>
            <a:r>
              <a:rPr dirty="0" sz="2150">
                <a:solidFill>
                  <a:srgbClr val="333333"/>
                </a:solidFill>
                <a:latin typeface="WWGHKU+Lato-Bold"/>
                <a:cs typeface="WWGHKU+Lato-Bold"/>
              </a:rPr>
              <a:t>Belastingdienst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823012" y="3750871"/>
            <a:ext cx="714105" cy="38765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152"/>
              </a:lnSpc>
              <a:spcBef>
                <a:spcPts val="0"/>
              </a:spcBef>
              <a:spcAft>
                <a:spcPts val="0"/>
              </a:spcAft>
            </a:pPr>
            <a:r>
              <a:rPr dirty="0" sz="950">
                <a:solidFill>
                  <a:srgbClr val="333333"/>
                </a:solidFill>
                <a:latin typeface="WWGHKU+Lato-Bold"/>
                <a:cs typeface="WWGHKU+Lato-Bold"/>
              </a:rPr>
              <a:t>BRON:</a:t>
            </a:r>
            <a:r>
              <a:rPr dirty="0" sz="950" spc="-51">
                <a:solidFill>
                  <a:srgbClr val="333333"/>
                </a:solidFill>
                <a:latin typeface="WWGHKU+Lato-Bold"/>
                <a:cs typeface="WWGHKU+Lato-Bold"/>
              </a:rPr>
              <a:t> </a:t>
            </a:r>
            <a:r>
              <a:rPr dirty="0" sz="950">
                <a:solidFill>
                  <a:srgbClr val="333333"/>
                </a:solidFill>
                <a:latin typeface="WWGHKU+Lato-Bold"/>
                <a:cs typeface="WWGHKU+Lato-Bold"/>
              </a:rPr>
              <a:t>FD</a:t>
            </a:r>
          </a:p>
          <a:p>
            <a:pPr marL="132099" marR="0">
              <a:lnSpc>
                <a:spcPts val="1152"/>
              </a:lnSpc>
              <a:spcBef>
                <a:spcPts val="448"/>
              </a:spcBef>
              <a:spcAft>
                <a:spcPts val="0"/>
              </a:spcAft>
            </a:pPr>
            <a:r>
              <a:rPr dirty="0" sz="950">
                <a:solidFill>
                  <a:srgbClr val="333333"/>
                </a:solidFill>
                <a:latin typeface="WWGHKU+Lato-Bold"/>
                <a:cs typeface="WWGHKU+Lato-Bold"/>
              </a:rPr>
              <a:t>|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1516532" y="3750871"/>
            <a:ext cx="188981" cy="1844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152"/>
              </a:lnSpc>
              <a:spcBef>
                <a:spcPts val="0"/>
              </a:spcBef>
              <a:spcAft>
                <a:spcPts val="0"/>
              </a:spcAft>
            </a:pPr>
            <a:r>
              <a:rPr dirty="0" sz="950">
                <a:solidFill>
                  <a:srgbClr val="333333"/>
                </a:solidFill>
                <a:latin typeface="WWGHKU+Lato-Bold"/>
                <a:cs typeface="WWGHKU+Lato-Bold"/>
              </a:rPr>
              <a:t>|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1685410" y="3750871"/>
            <a:ext cx="886220" cy="1844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152"/>
              </a:lnSpc>
              <a:spcBef>
                <a:spcPts val="0"/>
              </a:spcBef>
              <a:spcAft>
                <a:spcPts val="0"/>
              </a:spcAft>
            </a:pPr>
            <a:r>
              <a:rPr dirty="0" sz="950">
                <a:solidFill>
                  <a:srgbClr val="333333"/>
                </a:solidFill>
                <a:latin typeface="WWGHKU+Lato-Bold"/>
                <a:cs typeface="WWGHKU+Lato-Bold"/>
              </a:rPr>
              <a:t>30</a:t>
            </a:r>
            <a:r>
              <a:rPr dirty="0" sz="950" spc="-52">
                <a:solidFill>
                  <a:srgbClr val="333333"/>
                </a:solidFill>
                <a:latin typeface="WWGHKU+Lato-Bold"/>
                <a:cs typeface="WWGHKU+Lato-Bold"/>
              </a:rPr>
              <a:t> </a:t>
            </a:r>
            <a:r>
              <a:rPr dirty="0" sz="950">
                <a:solidFill>
                  <a:srgbClr val="333333"/>
                </a:solidFill>
                <a:latin typeface="WWGHKU+Lato-Bold"/>
                <a:cs typeface="WWGHKU+Lato-Bold"/>
              </a:rPr>
              <a:t>MRT</a:t>
            </a:r>
            <a:r>
              <a:rPr dirty="0" sz="950" spc="-41">
                <a:solidFill>
                  <a:srgbClr val="333333"/>
                </a:solidFill>
                <a:latin typeface="WWGHKU+Lato-Bold"/>
                <a:cs typeface="WWGHKU+Lato-Bold"/>
              </a:rPr>
              <a:t> </a:t>
            </a:r>
            <a:r>
              <a:rPr dirty="0" sz="950">
                <a:solidFill>
                  <a:srgbClr val="333333"/>
                </a:solidFill>
                <a:latin typeface="WWGHKU+Lato-Bold"/>
                <a:cs typeface="WWGHKU+Lato-Bold"/>
              </a:rPr>
              <a:t>2022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823012" y="4086200"/>
            <a:ext cx="1037606" cy="1844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152"/>
              </a:lnSpc>
              <a:spcBef>
                <a:spcPts val="0"/>
              </a:spcBef>
              <a:spcAft>
                <a:spcPts val="0"/>
              </a:spcAft>
            </a:pPr>
            <a:r>
              <a:rPr dirty="0" sz="950">
                <a:solidFill>
                  <a:srgbClr val="333333"/>
                </a:solidFill>
                <a:latin typeface="WWGHKU+Lato-Bold"/>
                <a:cs typeface="WWGHKU+Lato-Bold"/>
              </a:rPr>
              <a:t>2</a:t>
            </a:r>
            <a:r>
              <a:rPr dirty="0" sz="950" spc="-46">
                <a:solidFill>
                  <a:srgbClr val="333333"/>
                </a:solidFill>
                <a:latin typeface="WWGHKU+Lato-Bold"/>
                <a:cs typeface="WWGHKU+Lato-Bold"/>
              </a:rPr>
              <a:t> </a:t>
            </a:r>
            <a:r>
              <a:rPr dirty="0" sz="950">
                <a:solidFill>
                  <a:srgbClr val="333333"/>
                </a:solidFill>
                <a:latin typeface="WWGHKU+Lato-Bold"/>
                <a:cs typeface="WWGHKU+Lato-Bold"/>
              </a:rPr>
              <a:t>MIN</a:t>
            </a:r>
            <a:r>
              <a:rPr dirty="0" sz="950" spc="-51">
                <a:solidFill>
                  <a:srgbClr val="333333"/>
                </a:solidFill>
                <a:latin typeface="WWGHKU+Lato-Bold"/>
                <a:cs typeface="WWGHKU+Lato-Bold"/>
              </a:rPr>
              <a:t> </a:t>
            </a:r>
            <a:r>
              <a:rPr dirty="0" sz="950">
                <a:solidFill>
                  <a:srgbClr val="333333"/>
                </a:solidFill>
                <a:latin typeface="WWGHKU+Lato-Bold"/>
                <a:cs typeface="WWGHKU+Lato-Bold"/>
              </a:rPr>
              <a:t>LEESTIJD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823012" y="4655771"/>
            <a:ext cx="6026052" cy="145257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36"/>
              </a:lnSpc>
              <a:spcBef>
                <a:spcPts val="0"/>
              </a:spcBef>
              <a:spcAft>
                <a:spcPts val="0"/>
              </a:spcAft>
            </a:pPr>
            <a:r>
              <a:rPr dirty="0" sz="1300" spc="-21">
                <a:solidFill>
                  <a:srgbClr val="333333"/>
                </a:solidFill>
                <a:latin typeface="GKSDMR+Lato-Regular"/>
                <a:cs typeface="GKSDMR+Lato-Regular"/>
              </a:rPr>
              <a:t>Volgende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2">
                <a:solidFill>
                  <a:srgbClr val="333333"/>
                </a:solidFill>
                <a:latin typeface="GKSDMR+Lato-Regular"/>
                <a:cs typeface="GKSDMR+Lato-Regular"/>
              </a:rPr>
              <a:t>maand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0">
                <a:solidFill>
                  <a:srgbClr val="333333"/>
                </a:solidFill>
                <a:latin typeface="GKSDMR+Lato-Regular"/>
                <a:cs typeface="GKSDMR+Lato-Regular"/>
              </a:rPr>
              <a:t>zal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staatssecretaris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0">
                <a:solidFill>
                  <a:srgbClr val="333333"/>
                </a:solidFill>
                <a:latin typeface="GKSDMR+Lato-Regular"/>
                <a:cs typeface="GKSDMR+Lato-Regular"/>
              </a:rPr>
              <a:t>Marnix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0">
                <a:solidFill>
                  <a:srgbClr val="333333"/>
                </a:solidFill>
                <a:latin typeface="GKSDMR+Lato-Regular"/>
                <a:cs typeface="GKSDMR+Lato-Regular"/>
              </a:rPr>
              <a:t>van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Rij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0">
                <a:solidFill>
                  <a:srgbClr val="333333"/>
                </a:solidFill>
                <a:latin typeface="GKSDMR+Lato-Regular"/>
                <a:cs typeface="GKSDMR+Lato-Regular"/>
              </a:rPr>
              <a:t>van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Fiscaliteit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1">
                <a:solidFill>
                  <a:srgbClr val="333333"/>
                </a:solidFill>
                <a:latin typeface="GKSDMR+Lato-Regular"/>
                <a:cs typeface="GKSDMR+Lato-Regular"/>
              </a:rPr>
              <a:t>nog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0">
                <a:solidFill>
                  <a:srgbClr val="333333"/>
                </a:solidFill>
                <a:latin typeface="GKSDMR+Lato-Regular"/>
                <a:cs typeface="GKSDMR+Lato-Regular"/>
              </a:rPr>
              <a:t>een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1">
                <a:solidFill>
                  <a:srgbClr val="333333"/>
                </a:solidFill>
                <a:latin typeface="GKSDMR+Lato-Regular"/>
                <a:cs typeface="GKSDMR+Lato-Regular"/>
              </a:rPr>
              <a:t>compen-</a:t>
            </a:r>
          </a:p>
          <a:p>
            <a:pPr marL="0" marR="0">
              <a:lnSpc>
                <a:spcPts val="1536"/>
              </a:lnSpc>
              <a:spcBef>
                <a:spcPts val="864"/>
              </a:spcBef>
              <a:spcAft>
                <a:spcPts val="0"/>
              </a:spcAft>
            </a:pP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satieregeling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delen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3">
                <a:solidFill>
                  <a:srgbClr val="333333"/>
                </a:solidFill>
                <a:latin typeface="GKSDMR+Lato-Regular"/>
                <a:cs typeface="GKSDMR+Lato-Regular"/>
              </a:rPr>
              <a:t>met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1">
                <a:solidFill>
                  <a:srgbClr val="333333"/>
                </a:solidFill>
                <a:latin typeface="GKSDMR+Lato-Regular"/>
                <a:cs typeface="GKSDMR+Lato-Regular"/>
              </a:rPr>
              <a:t>de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30">
                <a:solidFill>
                  <a:srgbClr val="333333"/>
                </a:solidFill>
                <a:latin typeface="GKSDMR+Lato-Regular"/>
                <a:cs typeface="GKSDMR+Lato-Regular"/>
              </a:rPr>
              <a:t>Tweede</a:t>
            </a:r>
            <a:r>
              <a:rPr dirty="0" sz="1300" spc="15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29">
                <a:solidFill>
                  <a:srgbClr val="333333"/>
                </a:solidFill>
                <a:latin typeface="GKSDMR+Lato-Regular"/>
                <a:cs typeface="GKSDMR+Lato-Regular"/>
              </a:rPr>
              <a:t>Kamer.</a:t>
            </a:r>
            <a:r>
              <a:rPr dirty="0" sz="1300" spc="21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1">
                <a:solidFill>
                  <a:srgbClr val="333333"/>
                </a:solidFill>
                <a:latin typeface="GKSDMR+Lato-Regular"/>
                <a:cs typeface="GKSDMR+Lato-Regular"/>
              </a:rPr>
              <a:t>Ditmaal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6">
                <a:solidFill>
                  <a:srgbClr val="333333"/>
                </a:solidFill>
                <a:latin typeface="GKSDMR+Lato-Regular"/>
                <a:cs typeface="GKSDMR+Lato-Regular"/>
              </a:rPr>
              <a:t>voor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1">
                <a:solidFill>
                  <a:srgbClr val="333333"/>
                </a:solidFill>
                <a:latin typeface="GKSDMR+Lato-Regular"/>
                <a:cs typeface="GKSDMR+Lato-Regular"/>
              </a:rPr>
              <a:t>de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0">
                <a:solidFill>
                  <a:srgbClr val="333333"/>
                </a:solidFill>
                <a:latin typeface="GKSDMR+Lato-Regular"/>
                <a:cs typeface="GKSDMR+Lato-Regular"/>
              </a:rPr>
              <a:t>270.000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particulieren</a:t>
            </a:r>
          </a:p>
          <a:p>
            <a:pPr marL="0" marR="0">
              <a:lnSpc>
                <a:spcPts val="1536"/>
              </a:lnSpc>
              <a:spcBef>
                <a:spcPts val="864"/>
              </a:spcBef>
              <a:spcAft>
                <a:spcPts val="0"/>
              </a:spcAft>
            </a:pPr>
            <a:r>
              <a:rPr dirty="0" sz="1300" spc="-10">
                <a:solidFill>
                  <a:srgbClr val="333333"/>
                </a:solidFill>
                <a:latin typeface="GKSDMR+Lato-Regular"/>
                <a:cs typeface="GKSDMR+Lato-Regular"/>
              </a:rPr>
              <a:t>en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30">
                <a:solidFill>
                  <a:srgbClr val="333333"/>
                </a:solidFill>
                <a:latin typeface="GKSDMR+Lato-Regular"/>
                <a:cs typeface="GKSDMR+Lato-Regular"/>
              </a:rPr>
              <a:t>mkb’ers</a:t>
            </a:r>
            <a:r>
              <a:rPr dirty="0" sz="1300" spc="17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die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1">
                <a:solidFill>
                  <a:srgbClr val="333333"/>
                </a:solidFill>
                <a:latin typeface="GKSDMR+Lato-Regular"/>
                <a:cs typeface="GKSDMR+Lato-Regular"/>
              </a:rPr>
              <a:t>op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0">
                <a:solidFill>
                  <a:srgbClr val="333333"/>
                </a:solidFill>
                <a:latin typeface="GKSDMR+Lato-Regular"/>
                <a:cs typeface="GKSDMR+Lato-Regular"/>
              </a:rPr>
              <a:t>fraudelijsten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0">
                <a:solidFill>
                  <a:srgbClr val="333333"/>
                </a:solidFill>
                <a:latin typeface="GKSDMR+Lato-Regular"/>
                <a:cs typeface="GKSDMR+Lato-Regular"/>
              </a:rPr>
              <a:t>van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1">
                <a:solidFill>
                  <a:srgbClr val="333333"/>
                </a:solidFill>
                <a:latin typeface="GKSDMR+Lato-Regular"/>
                <a:cs typeface="GKSDMR+Lato-Regular"/>
              </a:rPr>
              <a:t>de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Belastingdienst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1">
                <a:solidFill>
                  <a:srgbClr val="333333"/>
                </a:solidFill>
                <a:latin typeface="GKSDMR+Lato-Regular"/>
                <a:cs typeface="GKSDMR+Lato-Regular"/>
              </a:rPr>
              <a:t>terechtkwamen.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5">
                <a:solidFill>
                  <a:srgbClr val="333333"/>
                </a:solidFill>
                <a:latin typeface="GKSDMR+Lato-Regular"/>
                <a:cs typeface="GKSDMR+Lato-Regular"/>
              </a:rPr>
              <a:t>De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staatsse-</a:t>
            </a:r>
          </a:p>
          <a:p>
            <a:pPr marL="0" marR="0">
              <a:lnSpc>
                <a:spcPts val="1536"/>
              </a:lnSpc>
              <a:spcBef>
                <a:spcPts val="864"/>
              </a:spcBef>
              <a:spcAft>
                <a:spcPts val="0"/>
              </a:spcAft>
            </a:pP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cretaris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0">
                <a:solidFill>
                  <a:srgbClr val="333333"/>
                </a:solidFill>
                <a:latin typeface="GKSDMR+Lato-Regular"/>
                <a:cs typeface="GKSDMR+Lato-Regular"/>
              </a:rPr>
              <a:t>stuurde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dinsdag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1">
                <a:solidFill>
                  <a:srgbClr val="333333"/>
                </a:solidFill>
                <a:latin typeface="GKSDMR+Lato-Regular"/>
                <a:cs typeface="GKSDMR+Lato-Regular"/>
              </a:rPr>
              <a:t>het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laatste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1">
                <a:solidFill>
                  <a:srgbClr val="333333"/>
                </a:solidFill>
                <a:latin typeface="GKSDMR+Lato-Regular"/>
                <a:cs typeface="GKSDMR+Lato-Regular"/>
              </a:rPr>
              <a:t>deel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0">
                <a:solidFill>
                  <a:srgbClr val="333333"/>
                </a:solidFill>
                <a:latin typeface="GKSDMR+Lato-Regular"/>
                <a:cs typeface="GKSDMR+Lato-Regular"/>
              </a:rPr>
              <a:t>van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1">
                <a:solidFill>
                  <a:srgbClr val="333333"/>
                </a:solidFill>
                <a:latin typeface="GKSDMR+Lato-Regular"/>
                <a:cs typeface="GKSDMR+Lato-Regular"/>
              </a:rPr>
              <a:t>het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9">
                <a:solidFill>
                  <a:srgbClr val="333333"/>
                </a:solidFill>
                <a:latin typeface="GKSDMR+Lato-Regular"/>
                <a:cs typeface="GKSDMR+Lato-Regular"/>
              </a:rPr>
              <a:t>PwC-onderzoek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0">
                <a:solidFill>
                  <a:srgbClr val="333333"/>
                </a:solidFill>
                <a:latin typeface="GKSDMR+Lato-Regular"/>
                <a:cs typeface="GKSDMR+Lato-Regular"/>
              </a:rPr>
              <a:t>naar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1">
                <a:solidFill>
                  <a:srgbClr val="333333"/>
                </a:solidFill>
                <a:latin typeface="GKSDMR+Lato-Regular"/>
                <a:cs typeface="GKSDMR+Lato-Regular"/>
              </a:rPr>
              <a:t>het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4">
                <a:solidFill>
                  <a:srgbClr val="333333"/>
                </a:solidFill>
                <a:latin typeface="GKSDMR+Lato-Regular"/>
                <a:cs typeface="GKSDMR+Lato-Regular"/>
              </a:rPr>
              <a:t>fraude-</a:t>
            </a:r>
          </a:p>
          <a:p>
            <a:pPr marL="0" marR="0">
              <a:lnSpc>
                <a:spcPts val="1536"/>
              </a:lnSpc>
              <a:spcBef>
                <a:spcPts val="864"/>
              </a:spcBef>
              <a:spcAft>
                <a:spcPts val="0"/>
              </a:spcAft>
            </a:pP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systeem</a:t>
            </a:r>
            <a:r>
              <a:rPr dirty="0" sz="1300" spc="-11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1">
                <a:solidFill>
                  <a:srgbClr val="333333"/>
                </a:solidFill>
                <a:latin typeface="GKSDMR+Lato-Regular"/>
                <a:cs typeface="GKSDMR+Lato-Regular"/>
              </a:rPr>
              <a:t>FSV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0">
                <a:solidFill>
                  <a:srgbClr val="333333"/>
                </a:solidFill>
                <a:latin typeface="GKSDMR+Lato-Regular"/>
                <a:cs typeface="GKSDMR+Lato-Regular"/>
              </a:rPr>
              <a:t>van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1">
                <a:solidFill>
                  <a:srgbClr val="333333"/>
                </a:solidFill>
                <a:latin typeface="GKSDMR+Lato-Regular"/>
                <a:cs typeface="GKSDMR+Lato-Regular"/>
              </a:rPr>
              <a:t>de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0">
                <a:solidFill>
                  <a:srgbClr val="333333"/>
                </a:solidFill>
                <a:latin typeface="GKSDMR+Lato-Regular"/>
                <a:cs typeface="GKSDMR+Lato-Regular"/>
              </a:rPr>
              <a:t>ﬁscus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0">
                <a:solidFill>
                  <a:srgbClr val="333333"/>
                </a:solidFill>
                <a:latin typeface="GKSDMR+Lato-Regular"/>
                <a:cs typeface="GKSDMR+Lato-Regular"/>
              </a:rPr>
              <a:t>naar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1">
                <a:solidFill>
                  <a:srgbClr val="333333"/>
                </a:solidFill>
                <a:latin typeface="GKSDMR+Lato-Regular"/>
                <a:cs typeface="GKSDMR+Lato-Regular"/>
              </a:rPr>
              <a:t>de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30">
                <a:solidFill>
                  <a:srgbClr val="333333"/>
                </a:solidFill>
                <a:latin typeface="GKSDMR+Lato-Regular"/>
                <a:cs typeface="GKSDMR+Lato-Regular"/>
              </a:rPr>
              <a:t>Tweede</a:t>
            </a:r>
            <a:r>
              <a:rPr dirty="0" sz="1300" spc="15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29">
                <a:solidFill>
                  <a:srgbClr val="333333"/>
                </a:solidFill>
                <a:latin typeface="GKSDMR+Lato-Regular"/>
                <a:cs typeface="GKSDMR+Lato-Regular"/>
              </a:rPr>
              <a:t>Kamer.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823012" y="6241884"/>
            <a:ext cx="2274637" cy="31855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208"/>
              </a:lnSpc>
              <a:spcBef>
                <a:spcPts val="0"/>
              </a:spcBef>
              <a:spcAft>
                <a:spcPts val="0"/>
              </a:spcAft>
            </a:pPr>
            <a:r>
              <a:rPr dirty="0" sz="1850" spc="-13">
                <a:solidFill>
                  <a:srgbClr val="333333"/>
                </a:solidFill>
                <a:latin typeface="WWGHKU+Lato-Bold"/>
                <a:cs typeface="WWGHKU+Lato-Bold"/>
              </a:rPr>
              <a:t>Gevolgen</a:t>
            </a:r>
            <a:r>
              <a:rPr dirty="0" sz="1850" spc="-98">
                <a:solidFill>
                  <a:srgbClr val="333333"/>
                </a:solidFill>
                <a:latin typeface="WWGHKU+Lato-Bold"/>
                <a:cs typeface="WWGHKU+Lato-Bold"/>
              </a:rPr>
              <a:t> </a:t>
            </a:r>
            <a:r>
              <a:rPr dirty="0" sz="1850">
                <a:solidFill>
                  <a:srgbClr val="333333"/>
                </a:solidFill>
                <a:latin typeface="WWGHKU+Lato-Bold"/>
                <a:cs typeface="WWGHKU+Lato-Bold"/>
              </a:rPr>
              <a:t>registratie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823012" y="6688064"/>
            <a:ext cx="6063773" cy="175741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36"/>
              </a:lnSpc>
              <a:spcBef>
                <a:spcPts val="0"/>
              </a:spcBef>
              <a:spcAft>
                <a:spcPts val="0"/>
              </a:spcAft>
            </a:pPr>
            <a:r>
              <a:rPr dirty="0" sz="1300" spc="-12">
                <a:solidFill>
                  <a:srgbClr val="333333"/>
                </a:solidFill>
                <a:latin typeface="GKSDMR+Lato-Regular"/>
                <a:cs typeface="GKSDMR+Lato-Regular"/>
              </a:rPr>
              <a:t>Dat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1">
                <a:solidFill>
                  <a:srgbClr val="333333"/>
                </a:solidFill>
                <a:latin typeface="GKSDMR+Lato-Regular"/>
                <a:cs typeface="GKSDMR+Lato-Regular"/>
              </a:rPr>
              <a:t>deel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0">
                <a:solidFill>
                  <a:srgbClr val="333333"/>
                </a:solidFill>
                <a:latin typeface="GKSDMR+Lato-Regular"/>
                <a:cs typeface="GKSDMR+Lato-Regular"/>
              </a:rPr>
              <a:t>van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1">
                <a:solidFill>
                  <a:srgbClr val="333333"/>
                </a:solidFill>
                <a:latin typeface="GKSDMR+Lato-Regular"/>
                <a:cs typeface="GKSDMR+Lato-Regular"/>
              </a:rPr>
              <a:t>het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0">
                <a:solidFill>
                  <a:srgbClr val="333333"/>
                </a:solidFill>
                <a:latin typeface="GKSDMR+Lato-Regular"/>
                <a:cs typeface="GKSDMR+Lato-Regular"/>
              </a:rPr>
              <a:t>onderzoek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5">
                <a:solidFill>
                  <a:srgbClr val="333333"/>
                </a:solidFill>
                <a:latin typeface="GKSDMR+Lato-Regular"/>
                <a:cs typeface="GKSDMR+Lato-Regular"/>
              </a:rPr>
              <a:t>bevat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1">
                <a:solidFill>
                  <a:srgbClr val="333333"/>
                </a:solidFill>
                <a:latin typeface="GKSDMR+Lato-Regular"/>
                <a:cs typeface="GKSDMR+Lato-Regular"/>
              </a:rPr>
              <a:t>onder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2">
                <a:solidFill>
                  <a:srgbClr val="333333"/>
                </a:solidFill>
                <a:latin typeface="GKSDMR+Lato-Regular"/>
                <a:cs typeface="GKSDMR+Lato-Regular"/>
              </a:rPr>
              <a:t>meer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1">
                <a:solidFill>
                  <a:srgbClr val="333333"/>
                </a:solidFill>
                <a:latin typeface="GKSDMR+Lato-Regular"/>
                <a:cs typeface="GKSDMR+Lato-Regular"/>
              </a:rPr>
              <a:t>de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4">
                <a:solidFill>
                  <a:srgbClr val="333333"/>
                </a:solidFill>
                <a:latin typeface="GKSDMR+Lato-Regular"/>
                <a:cs typeface="GKSDMR+Lato-Regular"/>
              </a:rPr>
              <a:t>gevolgen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6">
                <a:solidFill>
                  <a:srgbClr val="333333"/>
                </a:solidFill>
                <a:latin typeface="GKSDMR+Lato-Regular"/>
                <a:cs typeface="GKSDMR+Lato-Regular"/>
              </a:rPr>
              <a:t>voor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27">
                <a:solidFill>
                  <a:srgbClr val="333333"/>
                </a:solidFill>
                <a:latin typeface="GKSDMR+Lato-Regular"/>
                <a:cs typeface="GKSDMR+Lato-Regular"/>
              </a:rPr>
              <a:t>mkb’ers.</a:t>
            </a:r>
            <a:r>
              <a:rPr dirty="0" sz="1300" spc="19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20">
                <a:solidFill>
                  <a:srgbClr val="333333"/>
                </a:solidFill>
                <a:latin typeface="GKSDMR+Lato-Regular"/>
                <a:cs typeface="GKSDMR+Lato-Regular"/>
              </a:rPr>
              <a:t>‘Ook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1">
                <a:solidFill>
                  <a:srgbClr val="333333"/>
                </a:solidFill>
                <a:latin typeface="GKSDMR+Lato-Regular"/>
                <a:cs typeface="GKSDMR+Lato-Regular"/>
              </a:rPr>
              <a:t>de</a:t>
            </a:r>
          </a:p>
          <a:p>
            <a:pPr marL="0" marR="0">
              <a:lnSpc>
                <a:spcPts val="1536"/>
              </a:lnSpc>
              <a:spcBef>
                <a:spcPts val="864"/>
              </a:spcBef>
              <a:spcAft>
                <a:spcPts val="0"/>
              </a:spcAft>
            </a:pP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conclusies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0">
                <a:solidFill>
                  <a:srgbClr val="333333"/>
                </a:solidFill>
                <a:latin typeface="GKSDMR+Lato-Regular"/>
                <a:cs typeface="GKSDMR+Lato-Regular"/>
              </a:rPr>
              <a:t>van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1">
                <a:solidFill>
                  <a:srgbClr val="333333"/>
                </a:solidFill>
                <a:latin typeface="GKSDMR+Lato-Regular"/>
                <a:cs typeface="GKSDMR+Lato-Regular"/>
              </a:rPr>
              <a:t>de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laatste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1">
                <a:solidFill>
                  <a:srgbClr val="333333"/>
                </a:solidFill>
                <a:latin typeface="GKSDMR+Lato-Regular"/>
                <a:cs typeface="GKSDMR+Lato-Regular"/>
              </a:rPr>
              <a:t>twee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3">
                <a:solidFill>
                  <a:srgbClr val="333333"/>
                </a:solidFill>
                <a:latin typeface="GKSDMR+Lato-Regular"/>
                <a:cs typeface="GKSDMR+Lato-Regular"/>
              </a:rPr>
              <a:t>rapporten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zijn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26">
                <a:solidFill>
                  <a:srgbClr val="333333"/>
                </a:solidFill>
                <a:latin typeface="GKSDMR+Lato-Regular"/>
                <a:cs typeface="GKSDMR+Lato-Regular"/>
              </a:rPr>
              <a:t>ernstig’,</a:t>
            </a:r>
            <a:r>
              <a:rPr dirty="0" sz="1300" spc="18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aldus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49">
                <a:solidFill>
                  <a:srgbClr val="333333"/>
                </a:solidFill>
                <a:latin typeface="GKSDMR+Lato-Regular"/>
                <a:cs typeface="GKSDMR+Lato-Regular"/>
              </a:rPr>
              <a:t>Van</a:t>
            </a:r>
            <a:r>
              <a:rPr dirty="0" sz="1300" spc="34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Rij.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4">
                <a:solidFill>
                  <a:srgbClr val="333333"/>
                </a:solidFill>
                <a:latin typeface="GKSDMR+Lato-Regular"/>
                <a:cs typeface="GKSDMR+Lato-Regular"/>
              </a:rPr>
              <a:t>Met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0">
                <a:solidFill>
                  <a:srgbClr val="333333"/>
                </a:solidFill>
                <a:latin typeface="GKSDMR+Lato-Regular"/>
                <a:cs typeface="GKSDMR+Lato-Regular"/>
              </a:rPr>
              <a:t>deze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laatste</a:t>
            </a:r>
          </a:p>
          <a:p>
            <a:pPr marL="0" marR="0">
              <a:lnSpc>
                <a:spcPts val="1536"/>
              </a:lnSpc>
              <a:spcBef>
                <a:spcPts val="864"/>
              </a:spcBef>
              <a:spcAft>
                <a:spcPts val="0"/>
              </a:spcAft>
            </a:pP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puzzelstukjes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0">
                <a:solidFill>
                  <a:srgbClr val="333333"/>
                </a:solidFill>
                <a:latin typeface="GKSDMR+Lato-Regular"/>
                <a:cs typeface="GKSDMR+Lato-Regular"/>
              </a:rPr>
              <a:t>kan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1">
                <a:solidFill>
                  <a:srgbClr val="333333"/>
                </a:solidFill>
                <a:latin typeface="GKSDMR+Lato-Regular"/>
                <a:cs typeface="GKSDMR+Lato-Regular"/>
              </a:rPr>
              <a:t>worden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gestart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3">
                <a:solidFill>
                  <a:srgbClr val="333333"/>
                </a:solidFill>
                <a:latin typeface="GKSDMR+Lato-Regular"/>
                <a:cs typeface="GKSDMR+Lato-Regular"/>
              </a:rPr>
              <a:t>met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1">
                <a:solidFill>
                  <a:srgbClr val="333333"/>
                </a:solidFill>
                <a:latin typeface="GKSDMR+Lato-Regular"/>
                <a:cs typeface="GKSDMR+Lato-Regular"/>
              </a:rPr>
              <a:t>de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0">
                <a:solidFill>
                  <a:srgbClr val="333333"/>
                </a:solidFill>
                <a:latin typeface="GKSDMR+Lato-Regular"/>
                <a:cs typeface="GKSDMR+Lato-Regular"/>
              </a:rPr>
              <a:t>contouren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0">
                <a:solidFill>
                  <a:srgbClr val="333333"/>
                </a:solidFill>
                <a:latin typeface="GKSDMR+Lato-Regular"/>
                <a:cs typeface="GKSDMR+Lato-Regular"/>
              </a:rPr>
              <a:t>van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0">
                <a:solidFill>
                  <a:srgbClr val="333333"/>
                </a:solidFill>
                <a:latin typeface="GKSDMR+Lato-Regular"/>
                <a:cs typeface="GKSDMR+Lato-Regular"/>
              </a:rPr>
              <a:t>een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4">
                <a:solidFill>
                  <a:srgbClr val="333333"/>
                </a:solidFill>
                <a:latin typeface="GKSDMR+Lato-Regular"/>
                <a:cs typeface="GKSDMR+Lato-Regular"/>
              </a:rPr>
              <a:t>tegemoetkoming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6">
                <a:solidFill>
                  <a:srgbClr val="333333"/>
                </a:solidFill>
                <a:latin typeface="GKSDMR+Lato-Regular"/>
                <a:cs typeface="GKSDMR+Lato-Regular"/>
              </a:rPr>
              <a:t>voor</a:t>
            </a:r>
          </a:p>
          <a:p>
            <a:pPr marL="0" marR="0">
              <a:lnSpc>
                <a:spcPts val="1536"/>
              </a:lnSpc>
              <a:spcBef>
                <a:spcPts val="864"/>
              </a:spcBef>
              <a:spcAft>
                <a:spcPts val="0"/>
              </a:spcAft>
            </a:pPr>
            <a:r>
              <a:rPr dirty="0" sz="1300" spc="-11">
                <a:solidFill>
                  <a:srgbClr val="333333"/>
                </a:solidFill>
                <a:latin typeface="GKSDMR+Lato-Regular"/>
                <a:cs typeface="GKSDMR+Lato-Regular"/>
              </a:rPr>
              <a:t>de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0">
                <a:solidFill>
                  <a:srgbClr val="333333"/>
                </a:solidFill>
                <a:latin typeface="GKSDMR+Lato-Regular"/>
                <a:cs typeface="GKSDMR+Lato-Regular"/>
              </a:rPr>
              <a:t>gedupeerden.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23">
                <a:solidFill>
                  <a:srgbClr val="333333"/>
                </a:solidFill>
                <a:latin typeface="GKSDMR+Lato-Regular"/>
                <a:cs typeface="GKSDMR+Lato-Regular"/>
              </a:rPr>
              <a:t>Volgens</a:t>
            </a:r>
            <a:r>
              <a:rPr dirty="0" sz="1300" spc="1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4">
                <a:solidFill>
                  <a:srgbClr val="333333"/>
                </a:solidFill>
                <a:latin typeface="GKSDMR+Lato-Regular"/>
                <a:cs typeface="GKSDMR+Lato-Regular"/>
              </a:rPr>
              <a:t>PwC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0">
                <a:solidFill>
                  <a:srgbClr val="333333"/>
                </a:solidFill>
                <a:latin typeface="GKSDMR+Lato-Regular"/>
                <a:cs typeface="GKSDMR+Lato-Regular"/>
              </a:rPr>
              <a:t>stonden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5">
                <a:solidFill>
                  <a:srgbClr val="333333"/>
                </a:solidFill>
                <a:latin typeface="GKSDMR+Lato-Regular"/>
                <a:cs typeface="GKSDMR+Lato-Regular"/>
              </a:rPr>
              <a:t>ongeveer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0">
                <a:solidFill>
                  <a:srgbClr val="333333"/>
                </a:solidFill>
                <a:latin typeface="GKSDMR+Lato-Regular"/>
                <a:cs typeface="GKSDMR+Lato-Regular"/>
              </a:rPr>
              <a:t>55.000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1">
                <a:solidFill>
                  <a:srgbClr val="333333"/>
                </a:solidFill>
                <a:latin typeface="GKSDMR+Lato-Regular"/>
                <a:cs typeface="GKSDMR+Lato-Regular"/>
              </a:rPr>
              <a:t>mkb-ondernemers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1">
                <a:solidFill>
                  <a:srgbClr val="333333"/>
                </a:solidFill>
                <a:latin typeface="GKSDMR+Lato-Regular"/>
                <a:cs typeface="GKSDMR+Lato-Regular"/>
              </a:rPr>
              <a:t>op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1">
                <a:solidFill>
                  <a:srgbClr val="333333"/>
                </a:solidFill>
                <a:latin typeface="GKSDMR+Lato-Regular"/>
                <a:cs typeface="GKSDMR+Lato-Regular"/>
              </a:rPr>
              <a:t>de</a:t>
            </a:r>
          </a:p>
          <a:p>
            <a:pPr marL="0" marR="0">
              <a:lnSpc>
                <a:spcPts val="1536"/>
              </a:lnSpc>
              <a:spcBef>
                <a:spcPts val="864"/>
              </a:spcBef>
              <a:spcAft>
                <a:spcPts val="0"/>
              </a:spcAft>
            </a:pP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lijsten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0">
                <a:solidFill>
                  <a:srgbClr val="333333"/>
                </a:solidFill>
                <a:latin typeface="GKSDMR+Lato-Regular"/>
                <a:cs typeface="GKSDMR+Lato-Regular"/>
              </a:rPr>
              <a:t>van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1">
                <a:solidFill>
                  <a:srgbClr val="333333"/>
                </a:solidFill>
                <a:latin typeface="GKSDMR+Lato-Regular"/>
                <a:cs typeface="GKSDMR+Lato-Regular"/>
              </a:rPr>
              <a:t>de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Belastingdienst.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1">
                <a:solidFill>
                  <a:srgbClr val="333333"/>
                </a:solidFill>
                <a:latin typeface="GKSDMR+Lato-Regular"/>
                <a:cs typeface="GKSDMR+Lato-Regular"/>
              </a:rPr>
              <a:t>Deze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1">
                <a:solidFill>
                  <a:srgbClr val="333333"/>
                </a:solidFill>
                <a:latin typeface="GKSDMR+Lato-Regular"/>
                <a:cs typeface="GKSDMR+Lato-Regular"/>
              </a:rPr>
              <a:t>ondernemers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8">
                <a:solidFill>
                  <a:srgbClr val="333333"/>
                </a:solidFill>
                <a:latin typeface="GKSDMR+Lato-Regular"/>
                <a:cs typeface="GKSDMR+Lato-Regular"/>
              </a:rPr>
              <a:t>konden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1">
                <a:solidFill>
                  <a:srgbClr val="333333"/>
                </a:solidFill>
                <a:latin typeface="GKSDMR+Lato-Regular"/>
                <a:cs typeface="GKSDMR+Lato-Regular"/>
              </a:rPr>
              <a:t>onder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2">
                <a:solidFill>
                  <a:srgbClr val="333333"/>
                </a:solidFill>
                <a:latin typeface="GKSDMR+Lato-Regular"/>
                <a:cs typeface="GKSDMR+Lato-Regular"/>
              </a:rPr>
              <a:t>meer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0">
                <a:solidFill>
                  <a:srgbClr val="333333"/>
                </a:solidFill>
                <a:latin typeface="GKSDMR+Lato-Regular"/>
                <a:cs typeface="GKSDMR+Lato-Regular"/>
              </a:rPr>
              <a:t>problemen</a:t>
            </a:r>
          </a:p>
          <a:p>
            <a:pPr marL="0" marR="0">
              <a:lnSpc>
                <a:spcPts val="1536"/>
              </a:lnSpc>
              <a:spcBef>
                <a:spcPts val="864"/>
              </a:spcBef>
              <a:spcAft>
                <a:spcPts val="0"/>
              </a:spcAft>
            </a:pP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krijgen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bij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1">
                <a:solidFill>
                  <a:srgbClr val="333333"/>
                </a:solidFill>
                <a:latin typeface="GKSDMR+Lato-Regular"/>
                <a:cs typeface="GKSDMR+Lato-Regular"/>
              </a:rPr>
              <a:t>het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6">
                <a:solidFill>
                  <a:srgbClr val="333333"/>
                </a:solidFill>
                <a:latin typeface="GKSDMR+Lato-Regular"/>
                <a:cs typeface="GKSDMR+Lato-Regular"/>
              </a:rPr>
              <a:t>aanvragen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0">
                <a:solidFill>
                  <a:srgbClr val="333333"/>
                </a:solidFill>
                <a:latin typeface="GKSDMR+Lato-Regular"/>
                <a:cs typeface="GKSDMR+Lato-Regular"/>
              </a:rPr>
              <a:t>van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0">
                <a:solidFill>
                  <a:srgbClr val="333333"/>
                </a:solidFill>
                <a:latin typeface="GKSDMR+Lato-Regular"/>
                <a:cs typeface="GKSDMR+Lato-Regular"/>
              </a:rPr>
              <a:t>een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5">
                <a:solidFill>
                  <a:srgbClr val="333333"/>
                </a:solidFill>
                <a:latin typeface="GKSDMR+Lato-Regular"/>
                <a:cs typeface="GKSDMR+Lato-Regular"/>
              </a:rPr>
              <a:t>omzetbelastingnummer.</a:t>
            </a:r>
          </a:p>
        </p:txBody>
      </p:sp>
      <p:sp>
        <p:nvSpPr>
          <p:cNvPr id="14" name="object 14"/>
          <p:cNvSpPr txBox="1"/>
          <p:nvPr/>
        </p:nvSpPr>
        <p:spPr>
          <a:xfrm>
            <a:off x="823012" y="8517129"/>
            <a:ext cx="5984432" cy="114773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36"/>
              </a:lnSpc>
              <a:spcBef>
                <a:spcPts val="0"/>
              </a:spcBef>
              <a:spcAft>
                <a:spcPts val="0"/>
              </a:spcAft>
            </a:pPr>
            <a:r>
              <a:rPr dirty="0" sz="1300" spc="-10">
                <a:solidFill>
                  <a:srgbClr val="333333"/>
                </a:solidFill>
                <a:latin typeface="GKSDMR+Lato-Regular"/>
                <a:cs typeface="GKSDMR+Lato-Regular"/>
              </a:rPr>
              <a:t>Dit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0">
                <a:solidFill>
                  <a:srgbClr val="333333"/>
                </a:solidFill>
                <a:latin typeface="GKSDMR+Lato-Regular"/>
                <a:cs typeface="GKSDMR+Lato-Regular"/>
              </a:rPr>
              <a:t>gebeurde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1">
                <a:solidFill>
                  <a:srgbClr val="333333"/>
                </a:solidFill>
                <a:latin typeface="GKSDMR+Lato-Regular"/>
                <a:cs typeface="GKSDMR+Lato-Regular"/>
              </a:rPr>
              <a:t>ook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1">
                <a:solidFill>
                  <a:srgbClr val="333333"/>
                </a:solidFill>
                <a:latin typeface="GKSDMR+Lato-Regular"/>
                <a:cs typeface="GKSDMR+Lato-Regular"/>
              </a:rPr>
              <a:t>wanneer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0">
                <a:solidFill>
                  <a:srgbClr val="333333"/>
                </a:solidFill>
                <a:latin typeface="GKSDMR+Lato-Regular"/>
                <a:cs typeface="GKSDMR+Lato-Regular"/>
              </a:rPr>
              <a:t>er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0">
                <a:solidFill>
                  <a:srgbClr val="333333"/>
                </a:solidFill>
                <a:latin typeface="GKSDMR+Lato-Regular"/>
                <a:cs typeface="GKSDMR+Lato-Regular"/>
              </a:rPr>
              <a:t>geen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4">
                <a:solidFill>
                  <a:srgbClr val="333333"/>
                </a:solidFill>
                <a:latin typeface="GKSDMR+Lato-Regular"/>
                <a:cs typeface="GKSDMR+Lato-Regular"/>
              </a:rPr>
              <a:t>fraude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3">
                <a:solidFill>
                  <a:srgbClr val="333333"/>
                </a:solidFill>
                <a:latin typeface="GKSDMR+Lato-Regular"/>
                <a:cs typeface="GKSDMR+Lato-Regular"/>
              </a:rPr>
              <a:t>was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vastgesteld.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5">
                <a:solidFill>
                  <a:srgbClr val="333333"/>
                </a:solidFill>
                <a:latin typeface="GKSDMR+Lato-Regular"/>
                <a:cs typeface="GKSDMR+Lato-Regular"/>
              </a:rPr>
              <a:t>De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privacy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0">
                <a:solidFill>
                  <a:srgbClr val="333333"/>
                </a:solidFill>
                <a:latin typeface="GKSDMR+Lato-Regular"/>
                <a:cs typeface="GKSDMR+Lato-Regular"/>
              </a:rPr>
              <a:t>van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1">
                <a:solidFill>
                  <a:srgbClr val="333333"/>
                </a:solidFill>
                <a:latin typeface="GKSDMR+Lato-Regular"/>
                <a:cs typeface="GKSDMR+Lato-Regular"/>
              </a:rPr>
              <a:t>de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1">
                <a:solidFill>
                  <a:srgbClr val="333333"/>
                </a:solidFill>
                <a:latin typeface="GKSDMR+Lato-Regular"/>
                <a:cs typeface="GKSDMR+Lato-Regular"/>
              </a:rPr>
              <a:t>on-</a:t>
            </a:r>
          </a:p>
          <a:p>
            <a:pPr marL="0" marR="0">
              <a:lnSpc>
                <a:spcPts val="1536"/>
              </a:lnSpc>
              <a:spcBef>
                <a:spcPts val="864"/>
              </a:spcBef>
              <a:spcAft>
                <a:spcPts val="0"/>
              </a:spcAft>
            </a:pPr>
            <a:r>
              <a:rPr dirty="0" sz="1300" spc="-11">
                <a:solidFill>
                  <a:srgbClr val="333333"/>
                </a:solidFill>
                <a:latin typeface="GKSDMR+Lato-Regular"/>
                <a:cs typeface="GKSDMR+Lato-Regular"/>
              </a:rPr>
              <a:t>dernemers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is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0">
                <a:solidFill>
                  <a:srgbClr val="333333"/>
                </a:solidFill>
                <a:latin typeface="GKSDMR+Lato-Regular"/>
                <a:cs typeface="GKSDMR+Lato-Regular"/>
              </a:rPr>
              <a:t>geschonden.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4">
                <a:solidFill>
                  <a:srgbClr val="333333"/>
                </a:solidFill>
                <a:latin typeface="GKSDMR+Lato-Regular"/>
                <a:cs typeface="GKSDMR+Lato-Regular"/>
              </a:rPr>
              <a:t>Bovendien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30">
                <a:solidFill>
                  <a:srgbClr val="333333"/>
                </a:solidFill>
                <a:latin typeface="GKSDMR+Lato-Regular"/>
                <a:cs typeface="GKSDMR+Lato-Regular"/>
              </a:rPr>
              <a:t>kon</a:t>
            </a:r>
            <a:r>
              <a:rPr dirty="0" sz="1300" spc="15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0">
                <a:solidFill>
                  <a:srgbClr val="333333"/>
                </a:solidFill>
                <a:latin typeface="GKSDMR+Lato-Regular"/>
                <a:cs typeface="GKSDMR+Lato-Regular"/>
              </a:rPr>
              <a:t>registratie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in</a:t>
            </a:r>
            <a:r>
              <a:rPr dirty="0" sz="1300" spc="-1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1">
                <a:solidFill>
                  <a:srgbClr val="333333"/>
                </a:solidFill>
                <a:latin typeface="GKSDMR+Lato-Regular"/>
                <a:cs typeface="GKSDMR+Lato-Regular"/>
              </a:rPr>
              <a:t>FSV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leiden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tot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0">
                <a:solidFill>
                  <a:srgbClr val="333333"/>
                </a:solidFill>
                <a:latin typeface="GKSDMR+Lato-Regular"/>
                <a:cs typeface="GKSDMR+Lato-Regular"/>
              </a:rPr>
              <a:t>een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grotere</a:t>
            </a:r>
          </a:p>
          <a:p>
            <a:pPr marL="0" marR="0">
              <a:lnSpc>
                <a:spcPts val="1536"/>
              </a:lnSpc>
              <a:spcBef>
                <a:spcPts val="864"/>
              </a:spcBef>
              <a:spcAft>
                <a:spcPts val="0"/>
              </a:spcAft>
            </a:pPr>
            <a:r>
              <a:rPr dirty="0" sz="1300" spc="-10">
                <a:solidFill>
                  <a:srgbClr val="333333"/>
                </a:solidFill>
                <a:latin typeface="GKSDMR+Lato-Regular"/>
                <a:cs typeface="GKSDMR+Lato-Regular"/>
              </a:rPr>
              <a:t>kans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1">
                <a:solidFill>
                  <a:srgbClr val="333333"/>
                </a:solidFill>
                <a:latin typeface="GKSDMR+Lato-Regular"/>
                <a:cs typeface="GKSDMR+Lato-Regular"/>
              </a:rPr>
              <a:t>op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controle.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3">
                <a:solidFill>
                  <a:srgbClr val="333333"/>
                </a:solidFill>
                <a:latin typeface="GKSDMR+Lato-Regular"/>
                <a:cs typeface="GKSDMR+Lato-Regular"/>
              </a:rPr>
              <a:t>Al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0">
                <a:solidFill>
                  <a:srgbClr val="333333"/>
                </a:solidFill>
                <a:latin typeface="GKSDMR+Lato-Regular"/>
                <a:cs typeface="GKSDMR+Lato-Regular"/>
              </a:rPr>
              <a:t>eerder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bleek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uit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0">
                <a:solidFill>
                  <a:srgbClr val="333333"/>
                </a:solidFill>
                <a:latin typeface="GKSDMR+Lato-Regular"/>
                <a:cs typeface="GKSDMR+Lato-Regular"/>
              </a:rPr>
              <a:t>onderzoek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1">
                <a:solidFill>
                  <a:srgbClr val="333333"/>
                </a:solidFill>
                <a:latin typeface="GKSDMR+Lato-Regular"/>
                <a:cs typeface="GKSDMR+Lato-Regular"/>
              </a:rPr>
              <a:t>dat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1">
                <a:solidFill>
                  <a:srgbClr val="333333"/>
                </a:solidFill>
                <a:latin typeface="GKSDMR+Lato-Regular"/>
                <a:cs typeface="GKSDMR+Lato-Regular"/>
              </a:rPr>
              <a:t>het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0">
                <a:solidFill>
                  <a:srgbClr val="333333"/>
                </a:solidFill>
                <a:latin typeface="GKSDMR+Lato-Regular"/>
                <a:cs typeface="GKSDMR+Lato-Regular"/>
              </a:rPr>
              <a:t>zeer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aannemelijk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is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1">
                <a:solidFill>
                  <a:srgbClr val="333333"/>
                </a:solidFill>
                <a:latin typeface="GKSDMR+Lato-Regular"/>
                <a:cs typeface="GKSDMR+Lato-Regular"/>
              </a:rPr>
              <a:t>dat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0">
                <a:solidFill>
                  <a:srgbClr val="333333"/>
                </a:solidFill>
                <a:latin typeface="GKSDMR+Lato-Regular"/>
                <a:cs typeface="GKSDMR+Lato-Regular"/>
              </a:rPr>
              <a:t>par-</a:t>
            </a:r>
          </a:p>
          <a:p>
            <a:pPr marL="0" marR="0">
              <a:lnSpc>
                <a:spcPts val="1536"/>
              </a:lnSpc>
              <a:spcBef>
                <a:spcPts val="864"/>
              </a:spcBef>
              <a:spcAft>
                <a:spcPts val="0"/>
              </a:spcAft>
            </a:pP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ticulieren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zijn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0">
                <a:solidFill>
                  <a:srgbClr val="333333"/>
                </a:solidFill>
                <a:latin typeface="GKSDMR+Lato-Regular"/>
                <a:cs typeface="GKSDMR+Lato-Regular"/>
              </a:rPr>
              <a:t>afgewezen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6">
                <a:solidFill>
                  <a:srgbClr val="333333"/>
                </a:solidFill>
                <a:latin typeface="GKSDMR+Lato-Regular"/>
                <a:cs typeface="GKSDMR+Lato-Regular"/>
              </a:rPr>
              <a:t>voor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schuldsanering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1">
                <a:solidFill>
                  <a:srgbClr val="333333"/>
                </a:solidFill>
                <a:latin typeface="GKSDMR+Lato-Regular"/>
                <a:cs typeface="GKSDMR+Lato-Regular"/>
              </a:rPr>
              <a:t>of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6">
                <a:solidFill>
                  <a:srgbClr val="333333"/>
                </a:solidFill>
                <a:latin typeface="GKSDMR+Lato-Regular"/>
                <a:cs typeface="GKSDMR+Lato-Regular"/>
              </a:rPr>
              <a:t>voor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0">
                <a:solidFill>
                  <a:srgbClr val="333333"/>
                </a:solidFill>
                <a:latin typeface="GKSDMR+Lato-Regular"/>
                <a:cs typeface="GKSDMR+Lato-Regular"/>
              </a:rPr>
              <a:t>een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betalingsregeling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bij</a:t>
            </a:r>
            <a:r>
              <a:rPr dirty="0" sz="1300">
                <a:solidFill>
                  <a:srgbClr val="333333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1">
                <a:solidFill>
                  <a:srgbClr val="333333"/>
                </a:solidFill>
                <a:latin typeface="GKSDMR+Lato-Regular"/>
                <a:cs typeface="GKSDMR+Lato-Regular"/>
              </a:rPr>
              <a:t>de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457200" y="501004"/>
            <a:ext cx="6645600" cy="9226612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823012" y="553925"/>
            <a:ext cx="5987033" cy="842887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36"/>
              </a:lnSpc>
              <a:spcBef>
                <a:spcPts val="0"/>
              </a:spcBef>
              <a:spcAft>
                <a:spcPts val="0"/>
              </a:spcAft>
            </a:pPr>
            <a:r>
              <a:rPr dirty="0" sz="1300" spc="-10">
                <a:solidFill>
                  <a:srgbClr val="323232"/>
                </a:solidFill>
                <a:latin typeface="GKSDMR+Lato-Regular"/>
                <a:cs typeface="GKSDMR+Lato-Regular"/>
              </a:rPr>
              <a:t>ﬁscus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3">
                <a:solidFill>
                  <a:srgbClr val="323232"/>
                </a:solidFill>
                <a:latin typeface="GKSDMR+Lato-Regular"/>
                <a:cs typeface="GKSDMR+Lato-Regular"/>
              </a:rPr>
              <a:t>vanwege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0">
                <a:solidFill>
                  <a:srgbClr val="323232"/>
                </a:solidFill>
                <a:latin typeface="GKSDMR+Lato-Regular"/>
                <a:cs typeface="GKSDMR+Lato-Regular"/>
              </a:rPr>
              <a:t>registratie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in</a:t>
            </a:r>
            <a:r>
              <a:rPr dirty="0" sz="1300" spc="-1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1">
                <a:solidFill>
                  <a:srgbClr val="323232"/>
                </a:solidFill>
                <a:latin typeface="GKSDMR+Lato-Regular"/>
                <a:cs typeface="GKSDMR+Lato-Regular"/>
              </a:rPr>
              <a:t>het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2">
                <a:solidFill>
                  <a:srgbClr val="323232"/>
                </a:solidFill>
                <a:latin typeface="GKSDMR+Lato-Regular"/>
                <a:cs typeface="GKSDMR+Lato-Regular"/>
              </a:rPr>
              <a:t>fraudesysteem.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2">
                <a:solidFill>
                  <a:srgbClr val="323232"/>
                </a:solidFill>
                <a:latin typeface="GKSDMR+Lato-Regular"/>
                <a:cs typeface="GKSDMR+Lato-Regular"/>
              </a:rPr>
              <a:t>Dat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is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1">
                <a:solidFill>
                  <a:srgbClr val="323232"/>
                </a:solidFill>
                <a:latin typeface="GKSDMR+Lato-Regular"/>
                <a:cs typeface="GKSDMR+Lato-Regular"/>
              </a:rPr>
              <a:t>de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30">
                <a:solidFill>
                  <a:srgbClr val="323232"/>
                </a:solidFill>
                <a:latin typeface="GKSDMR+Lato-Regular"/>
                <a:cs typeface="GKSDMR+Lato-Regular"/>
              </a:rPr>
              <a:t>mkb’ers</a:t>
            </a:r>
            <a:r>
              <a:rPr dirty="0" sz="1300" spc="17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1">
                <a:solidFill>
                  <a:srgbClr val="323232"/>
                </a:solidFill>
                <a:latin typeface="GKSDMR+Lato-Regular"/>
                <a:cs typeface="GKSDMR+Lato-Regular"/>
              </a:rPr>
              <a:t>ook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9">
                <a:solidFill>
                  <a:srgbClr val="323232"/>
                </a:solidFill>
                <a:latin typeface="GKSDMR+Lato-Regular"/>
                <a:cs typeface="GKSDMR+Lato-Regular"/>
              </a:rPr>
              <a:t>overkomen.</a:t>
            </a:r>
          </a:p>
          <a:p>
            <a:pPr marL="0" marR="0">
              <a:lnSpc>
                <a:spcPts val="1536"/>
              </a:lnSpc>
              <a:spcBef>
                <a:spcPts val="864"/>
              </a:spcBef>
              <a:spcAft>
                <a:spcPts val="0"/>
              </a:spcAft>
            </a:pPr>
            <a:r>
              <a:rPr dirty="0" sz="1300" spc="-10">
                <a:solidFill>
                  <a:srgbClr val="323232"/>
                </a:solidFill>
                <a:latin typeface="GKSDMR+Lato-Regular"/>
                <a:cs typeface="GKSDMR+Lato-Regular"/>
              </a:rPr>
              <a:t>Daarbij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is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5">
                <a:solidFill>
                  <a:srgbClr val="323232"/>
                </a:solidFill>
                <a:latin typeface="GKSDMR+Lato-Regular"/>
                <a:cs typeface="GKSDMR+Lato-Regular"/>
              </a:rPr>
              <a:t>gebleken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1">
                <a:solidFill>
                  <a:srgbClr val="323232"/>
                </a:solidFill>
                <a:latin typeface="GKSDMR+Lato-Regular"/>
                <a:cs typeface="GKSDMR+Lato-Regular"/>
              </a:rPr>
              <a:t>dat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bij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1">
                <a:solidFill>
                  <a:srgbClr val="323232"/>
                </a:solidFill>
                <a:latin typeface="GKSDMR+Lato-Regular"/>
                <a:cs typeface="GKSDMR+Lato-Regular"/>
              </a:rPr>
              <a:t>43000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1">
                <a:solidFill>
                  <a:srgbClr val="323232"/>
                </a:solidFill>
                <a:latin typeface="GKSDMR+Lato-Regular"/>
                <a:cs typeface="GKSDMR+Lato-Regular"/>
              </a:rPr>
              <a:t>ondernemers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die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1">
                <a:solidFill>
                  <a:srgbClr val="323232"/>
                </a:solidFill>
                <a:latin typeface="GKSDMR+Lato-Regular"/>
                <a:cs typeface="GKSDMR+Lato-Regular"/>
              </a:rPr>
              <a:t>op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1">
                <a:solidFill>
                  <a:srgbClr val="323232"/>
                </a:solidFill>
                <a:latin typeface="GKSDMR+Lato-Regular"/>
                <a:cs typeface="GKSDMR+Lato-Regular"/>
              </a:rPr>
              <a:t>de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lijst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0">
                <a:solidFill>
                  <a:srgbClr val="323232"/>
                </a:solidFill>
                <a:latin typeface="GKSDMR+Lato-Regular"/>
                <a:cs typeface="GKSDMR+Lato-Regular"/>
              </a:rPr>
              <a:t>stonden,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1">
                <a:solidFill>
                  <a:srgbClr val="323232"/>
                </a:solidFill>
                <a:latin typeface="GKSDMR+Lato-Regular"/>
                <a:cs typeface="GKSDMR+Lato-Regular"/>
              </a:rPr>
              <a:t>de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0">
                <a:solidFill>
                  <a:srgbClr val="323232"/>
                </a:solidFill>
                <a:latin typeface="GKSDMR+Lato-Regular"/>
                <a:cs typeface="GKSDMR+Lato-Regular"/>
              </a:rPr>
              <a:t>kinderop-</a:t>
            </a:r>
          </a:p>
          <a:p>
            <a:pPr marL="0" marR="0">
              <a:lnSpc>
                <a:spcPts val="1536"/>
              </a:lnSpc>
              <a:spcBef>
                <a:spcPts val="864"/>
              </a:spcBef>
              <a:spcAft>
                <a:spcPts val="0"/>
              </a:spcAft>
            </a:pP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vangtoeslag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is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stopgezet.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823012" y="1530351"/>
            <a:ext cx="981499" cy="31855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208"/>
              </a:lnSpc>
              <a:spcBef>
                <a:spcPts val="0"/>
              </a:spcBef>
              <a:spcAft>
                <a:spcPts val="0"/>
              </a:spcAft>
            </a:pPr>
            <a:r>
              <a:rPr dirty="0" sz="1850">
                <a:solidFill>
                  <a:srgbClr val="323232"/>
                </a:solidFill>
                <a:latin typeface="WWGHKU+Lato-Bold"/>
                <a:cs typeface="WWGHKU+Lato-Bold"/>
              </a:rPr>
              <a:t>Selectie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823012" y="1976529"/>
            <a:ext cx="6022151" cy="175742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36"/>
              </a:lnSpc>
              <a:spcBef>
                <a:spcPts val="0"/>
              </a:spcBef>
              <a:spcAft>
                <a:spcPts val="0"/>
              </a:spcAft>
            </a:pPr>
            <a:r>
              <a:rPr dirty="0" sz="1300" spc="-42">
                <a:solidFill>
                  <a:srgbClr val="323232"/>
                </a:solidFill>
                <a:latin typeface="GKSDMR+Lato-Regular"/>
                <a:cs typeface="GKSDMR+Lato-Regular"/>
              </a:rPr>
              <a:t>Twee</a:t>
            </a:r>
            <a:r>
              <a:rPr dirty="0" sz="1300" spc="28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jaar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0">
                <a:solidFill>
                  <a:srgbClr val="323232"/>
                </a:solidFill>
                <a:latin typeface="GKSDMR+Lato-Regular"/>
                <a:cs typeface="GKSDMR+Lato-Regular"/>
              </a:rPr>
              <a:t>geleden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1">
                <a:solidFill>
                  <a:srgbClr val="323232"/>
                </a:solidFill>
                <a:latin typeface="GKSDMR+Lato-Regular"/>
                <a:cs typeface="GKSDMR+Lato-Regular"/>
              </a:rPr>
              <a:t>werden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1">
                <a:solidFill>
                  <a:srgbClr val="323232"/>
                </a:solidFill>
                <a:latin typeface="GKSDMR+Lato-Regular"/>
                <a:cs typeface="GKSDMR+Lato-Regular"/>
              </a:rPr>
              <a:t>de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lijsten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onthuld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1">
                <a:solidFill>
                  <a:srgbClr val="323232"/>
                </a:solidFill>
                <a:latin typeface="GKSDMR+Lato-Regular"/>
                <a:cs typeface="GKSDMR+Lato-Regular"/>
              </a:rPr>
              <a:t>door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36">
                <a:solidFill>
                  <a:srgbClr val="323232"/>
                </a:solidFill>
                <a:latin typeface="GKSDMR+Lato-Regular"/>
                <a:cs typeface="GKSDMR+Lato-Regular"/>
              </a:rPr>
              <a:t>Trouw</a:t>
            </a:r>
            <a:r>
              <a:rPr dirty="0" sz="1300" spc="17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0">
                <a:solidFill>
                  <a:srgbClr val="323232"/>
                </a:solidFill>
                <a:latin typeface="GKSDMR+Lato-Regular"/>
                <a:cs typeface="GKSDMR+Lato-Regular"/>
              </a:rPr>
              <a:t>en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1">
                <a:solidFill>
                  <a:srgbClr val="323232"/>
                </a:solidFill>
                <a:latin typeface="GKSDMR+Lato-Regular"/>
                <a:cs typeface="GKSDMR+Lato-Regular"/>
              </a:rPr>
              <a:t>RTL.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5">
                <a:solidFill>
                  <a:srgbClr val="323232"/>
                </a:solidFill>
                <a:latin typeface="GKSDMR+Lato-Regular"/>
                <a:cs typeface="GKSDMR+Lato-Regular"/>
              </a:rPr>
              <a:t>De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1">
                <a:solidFill>
                  <a:srgbClr val="323232"/>
                </a:solidFill>
                <a:latin typeface="GKSDMR+Lato-Regular"/>
                <a:cs typeface="GKSDMR+Lato-Regular"/>
              </a:rPr>
              <a:t>mensen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1">
                <a:solidFill>
                  <a:srgbClr val="323232"/>
                </a:solidFill>
                <a:latin typeface="GKSDMR+Lato-Regular"/>
                <a:cs typeface="GKSDMR+Lato-Regular"/>
              </a:rPr>
              <a:t>op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1">
                <a:solidFill>
                  <a:srgbClr val="323232"/>
                </a:solidFill>
                <a:latin typeface="GKSDMR+Lato-Regular"/>
                <a:cs typeface="GKSDMR+Lato-Regular"/>
              </a:rPr>
              <a:t>de</a:t>
            </a:r>
          </a:p>
          <a:p>
            <a:pPr marL="0" marR="0">
              <a:lnSpc>
                <a:spcPts val="1536"/>
              </a:lnSpc>
              <a:spcBef>
                <a:spcPts val="864"/>
              </a:spcBef>
              <a:spcAft>
                <a:spcPts val="0"/>
              </a:spcAft>
            </a:pP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lijsten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0">
                <a:solidFill>
                  <a:srgbClr val="323232"/>
                </a:solidFill>
                <a:latin typeface="GKSDMR+Lato-Regular"/>
                <a:cs typeface="GKSDMR+Lato-Regular"/>
              </a:rPr>
              <a:t>stonden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0">
                <a:solidFill>
                  <a:srgbClr val="323232"/>
                </a:solidFill>
                <a:latin typeface="GKSDMR+Lato-Regular"/>
                <a:cs typeface="GKSDMR+Lato-Regular"/>
              </a:rPr>
              <a:t>daar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1">
                <a:solidFill>
                  <a:srgbClr val="323232"/>
                </a:solidFill>
                <a:latin typeface="GKSDMR+Lato-Regular"/>
                <a:cs typeface="GKSDMR+Lato-Regular"/>
              </a:rPr>
              <a:t>zonder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eigen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1">
                <a:solidFill>
                  <a:srgbClr val="323232"/>
                </a:solidFill>
                <a:latin typeface="GKSDMR+Lato-Regular"/>
                <a:cs typeface="GKSDMR+Lato-Regular"/>
              </a:rPr>
              <a:t>weten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1">
                <a:solidFill>
                  <a:srgbClr val="323232"/>
                </a:solidFill>
                <a:latin typeface="GKSDMR+Lato-Regular"/>
                <a:cs typeface="GKSDMR+Lato-Regular"/>
              </a:rPr>
              <a:t>op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0">
                <a:solidFill>
                  <a:srgbClr val="323232"/>
                </a:solidFill>
                <a:latin typeface="GKSDMR+Lato-Regular"/>
                <a:cs typeface="GKSDMR+Lato-Regular"/>
              </a:rPr>
              <a:t>en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0">
                <a:solidFill>
                  <a:srgbClr val="323232"/>
                </a:solidFill>
                <a:latin typeface="GKSDMR+Lato-Regular"/>
                <a:cs typeface="GKSDMR+Lato-Regular"/>
              </a:rPr>
              <a:t>stonden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0">
                <a:solidFill>
                  <a:srgbClr val="323232"/>
                </a:solidFill>
                <a:latin typeface="GKSDMR+Lato-Regular"/>
                <a:cs typeface="GKSDMR+Lato-Regular"/>
              </a:rPr>
              <a:t>genoteerd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als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4">
                <a:solidFill>
                  <a:srgbClr val="323232"/>
                </a:solidFill>
                <a:latin typeface="GKSDMR+Lato-Regular"/>
                <a:cs typeface="GKSDMR+Lato-Regular"/>
              </a:rPr>
              <a:t>mogelijke</a:t>
            </a:r>
          </a:p>
          <a:p>
            <a:pPr marL="0" marR="0">
              <a:lnSpc>
                <a:spcPts val="1536"/>
              </a:lnSpc>
              <a:spcBef>
                <a:spcPts val="864"/>
              </a:spcBef>
              <a:spcAft>
                <a:spcPts val="0"/>
              </a:spcAft>
            </a:pPr>
            <a:r>
              <a:rPr dirty="0" sz="1300" spc="-12">
                <a:solidFill>
                  <a:srgbClr val="323232"/>
                </a:solidFill>
                <a:latin typeface="GKSDMR+Lato-Regular"/>
                <a:cs typeface="GKSDMR+Lato-Regular"/>
              </a:rPr>
              <a:t>fraudeurs.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5">
                <a:solidFill>
                  <a:srgbClr val="323232"/>
                </a:solidFill>
                <a:latin typeface="GKSDMR+Lato-Regular"/>
                <a:cs typeface="GKSDMR+Lato-Regular"/>
              </a:rPr>
              <a:t>De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notering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1">
                <a:solidFill>
                  <a:srgbClr val="323232"/>
                </a:solidFill>
                <a:latin typeface="GKSDMR+Lato-Regular"/>
                <a:cs typeface="GKSDMR+Lato-Regular"/>
              </a:rPr>
              <a:t>dook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1">
                <a:solidFill>
                  <a:srgbClr val="323232"/>
                </a:solidFill>
                <a:latin typeface="GKSDMR+Lato-Regular"/>
                <a:cs typeface="GKSDMR+Lato-Regular"/>
              </a:rPr>
              <a:t>ook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1">
                <a:solidFill>
                  <a:srgbClr val="323232"/>
                </a:solidFill>
                <a:latin typeface="GKSDMR+Lato-Regular"/>
                <a:cs typeface="GKSDMR+Lato-Regular"/>
              </a:rPr>
              <a:t>op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in</a:t>
            </a:r>
            <a:r>
              <a:rPr dirty="0" sz="1300" spc="-1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0">
                <a:solidFill>
                  <a:srgbClr val="323232"/>
                </a:solidFill>
                <a:latin typeface="GKSDMR+Lato-Regular"/>
                <a:cs typeface="GKSDMR+Lato-Regular"/>
              </a:rPr>
              <a:t>andere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0">
                <a:solidFill>
                  <a:srgbClr val="323232"/>
                </a:solidFill>
                <a:latin typeface="GKSDMR+Lato-Regular"/>
                <a:cs typeface="GKSDMR+Lato-Regular"/>
              </a:rPr>
              <a:t>systemen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0">
                <a:solidFill>
                  <a:srgbClr val="323232"/>
                </a:solidFill>
                <a:latin typeface="GKSDMR+Lato-Regular"/>
                <a:cs typeface="GKSDMR+Lato-Regular"/>
              </a:rPr>
              <a:t>van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1">
                <a:solidFill>
                  <a:srgbClr val="323232"/>
                </a:solidFill>
                <a:latin typeface="GKSDMR+Lato-Regular"/>
                <a:cs typeface="GKSDMR+Lato-Regular"/>
              </a:rPr>
              <a:t>de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0">
                <a:solidFill>
                  <a:srgbClr val="323232"/>
                </a:solidFill>
                <a:latin typeface="GKSDMR+Lato-Regular"/>
                <a:cs typeface="GKSDMR+Lato-Regular"/>
              </a:rPr>
              <a:t>ﬁscus,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1">
                <a:solidFill>
                  <a:srgbClr val="323232"/>
                </a:solidFill>
                <a:latin typeface="GKSDMR+Lato-Regular"/>
                <a:cs typeface="GKSDMR+Lato-Regular"/>
              </a:rPr>
              <a:t>meldt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49">
                <a:solidFill>
                  <a:srgbClr val="323232"/>
                </a:solidFill>
                <a:latin typeface="GKSDMR+Lato-Regular"/>
                <a:cs typeface="GKSDMR+Lato-Regular"/>
              </a:rPr>
              <a:t>Van</a:t>
            </a:r>
            <a:r>
              <a:rPr dirty="0" sz="1300" spc="34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Rij.</a:t>
            </a:r>
          </a:p>
          <a:p>
            <a:pPr marL="0" marR="0">
              <a:lnSpc>
                <a:spcPts val="1536"/>
              </a:lnSpc>
              <a:spcBef>
                <a:spcPts val="864"/>
              </a:spcBef>
              <a:spcAft>
                <a:spcPts val="0"/>
              </a:spcAft>
            </a:pPr>
            <a:r>
              <a:rPr dirty="0" sz="1300" spc="-13">
                <a:solidFill>
                  <a:srgbClr val="323232"/>
                </a:solidFill>
                <a:latin typeface="GKSDMR+Lato-Regular"/>
                <a:cs typeface="GKSDMR+Lato-Regular"/>
              </a:rPr>
              <a:t>Het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grootste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1">
                <a:solidFill>
                  <a:srgbClr val="323232"/>
                </a:solidFill>
                <a:latin typeface="GKSDMR+Lato-Regular"/>
                <a:cs typeface="GKSDMR+Lato-Regular"/>
              </a:rPr>
              <a:t>deel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0">
                <a:solidFill>
                  <a:srgbClr val="323232"/>
                </a:solidFill>
                <a:latin typeface="GKSDMR+Lato-Regular"/>
                <a:cs typeface="GKSDMR+Lato-Regular"/>
              </a:rPr>
              <a:t>van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1">
                <a:solidFill>
                  <a:srgbClr val="323232"/>
                </a:solidFill>
                <a:latin typeface="GKSDMR+Lato-Regular"/>
                <a:cs typeface="GKSDMR+Lato-Regular"/>
              </a:rPr>
              <a:t>de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0">
                <a:solidFill>
                  <a:srgbClr val="323232"/>
                </a:solidFill>
                <a:latin typeface="GKSDMR+Lato-Regular"/>
                <a:cs typeface="GKSDMR+Lato-Regular"/>
              </a:rPr>
              <a:t>registraties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is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1">
                <a:solidFill>
                  <a:srgbClr val="323232"/>
                </a:solidFill>
                <a:latin typeface="GKSDMR+Lato-Regular"/>
                <a:cs typeface="GKSDMR+Lato-Regular"/>
              </a:rPr>
              <a:t>het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6">
                <a:solidFill>
                  <a:srgbClr val="323232"/>
                </a:solidFill>
                <a:latin typeface="GKSDMR+Lato-Regular"/>
                <a:cs typeface="GKSDMR+Lato-Regular"/>
              </a:rPr>
              <a:t>gevolg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0">
                <a:solidFill>
                  <a:srgbClr val="323232"/>
                </a:solidFill>
                <a:latin typeface="GKSDMR+Lato-Regular"/>
                <a:cs typeface="GKSDMR+Lato-Regular"/>
              </a:rPr>
              <a:t>van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‘selectie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0">
                <a:solidFill>
                  <a:srgbClr val="323232"/>
                </a:solidFill>
                <a:latin typeface="GKSDMR+Lato-Regular"/>
                <a:cs typeface="GKSDMR+Lato-Regular"/>
              </a:rPr>
              <a:t>aan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1">
                <a:solidFill>
                  <a:srgbClr val="323232"/>
                </a:solidFill>
                <a:latin typeface="GKSDMR+Lato-Regular"/>
                <a:cs typeface="GKSDMR+Lato-Regular"/>
              </a:rPr>
              <a:t>de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0">
                <a:solidFill>
                  <a:srgbClr val="323232"/>
                </a:solidFill>
                <a:latin typeface="GKSDMR+Lato-Regular"/>
                <a:cs typeface="GKSDMR+Lato-Regular"/>
              </a:rPr>
              <a:t>poort’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1">
                <a:solidFill>
                  <a:srgbClr val="323232"/>
                </a:solidFill>
                <a:latin typeface="GKSDMR+Lato-Regular"/>
                <a:cs typeface="GKSDMR+Lato-Regular"/>
              </a:rPr>
              <a:t>meldt</a:t>
            </a:r>
          </a:p>
          <a:p>
            <a:pPr marL="0" marR="0">
              <a:lnSpc>
                <a:spcPts val="1536"/>
              </a:lnSpc>
              <a:spcBef>
                <a:spcPts val="864"/>
              </a:spcBef>
              <a:spcAft>
                <a:spcPts val="0"/>
              </a:spcAft>
            </a:pPr>
            <a:r>
              <a:rPr dirty="0" sz="1300" spc="-14">
                <a:solidFill>
                  <a:srgbClr val="323232"/>
                </a:solidFill>
                <a:latin typeface="GKSDMR+Lato-Regular"/>
                <a:cs typeface="GKSDMR+Lato-Regular"/>
              </a:rPr>
              <a:t>PwC.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3">
                <a:solidFill>
                  <a:srgbClr val="323232"/>
                </a:solidFill>
                <a:latin typeface="GKSDMR+Lato-Regular"/>
                <a:cs typeface="GKSDMR+Lato-Regular"/>
              </a:rPr>
              <a:t>Maar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20">
                <a:solidFill>
                  <a:srgbClr val="323232"/>
                </a:solidFill>
                <a:latin typeface="GKSDMR+Lato-Regular"/>
                <a:cs typeface="GKSDMR+Lato-Regular"/>
              </a:rPr>
              <a:t>welke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1">
                <a:solidFill>
                  <a:srgbClr val="323232"/>
                </a:solidFill>
                <a:latin typeface="GKSDMR+Lato-Regular"/>
                <a:cs typeface="GKSDMR+Lato-Regular"/>
              </a:rPr>
              <a:t>selectiegegevens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precies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zijn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gebruikt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is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niet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te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achterhalen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stel-</a:t>
            </a:r>
          </a:p>
          <a:p>
            <a:pPr marL="0" marR="0">
              <a:lnSpc>
                <a:spcPts val="1536"/>
              </a:lnSpc>
              <a:spcBef>
                <a:spcPts val="864"/>
              </a:spcBef>
              <a:spcAft>
                <a:spcPts val="0"/>
              </a:spcAft>
            </a:pP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len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1">
                <a:solidFill>
                  <a:srgbClr val="323232"/>
                </a:solidFill>
                <a:latin typeface="GKSDMR+Lato-Regular"/>
                <a:cs typeface="GKSDMR+Lato-Regular"/>
              </a:rPr>
              <a:t>de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4">
                <a:solidFill>
                  <a:srgbClr val="323232"/>
                </a:solidFill>
                <a:latin typeface="GKSDMR+Lato-Regular"/>
                <a:cs typeface="GKSDMR+Lato-Regular"/>
              </a:rPr>
              <a:t>onderzoekers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0">
                <a:solidFill>
                  <a:srgbClr val="323232"/>
                </a:solidFill>
                <a:latin typeface="GKSDMR+Lato-Regular"/>
                <a:cs typeface="GKSDMR+Lato-Regular"/>
              </a:rPr>
              <a:t>van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4">
                <a:solidFill>
                  <a:srgbClr val="323232"/>
                </a:solidFill>
                <a:latin typeface="GKSDMR+Lato-Regular"/>
                <a:cs typeface="GKSDMR+Lato-Regular"/>
              </a:rPr>
              <a:t>PwC.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823012" y="3805594"/>
            <a:ext cx="6048978" cy="175742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36"/>
              </a:lnSpc>
              <a:spcBef>
                <a:spcPts val="0"/>
              </a:spcBef>
              <a:spcAft>
                <a:spcPts val="0"/>
              </a:spcAft>
            </a:pPr>
            <a:r>
              <a:rPr dirty="0" sz="1300" spc="-13">
                <a:solidFill>
                  <a:srgbClr val="323232"/>
                </a:solidFill>
                <a:latin typeface="GKSDMR+Lato-Regular"/>
                <a:cs typeface="GKSDMR+Lato-Regular"/>
              </a:rPr>
              <a:t>Het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0">
                <a:solidFill>
                  <a:srgbClr val="323232"/>
                </a:solidFill>
                <a:latin typeface="GKSDMR+Lato-Regular"/>
                <a:cs typeface="GKSDMR+Lato-Regular"/>
              </a:rPr>
              <a:t>onderzoekt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stelt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1">
                <a:solidFill>
                  <a:srgbClr val="323232"/>
                </a:solidFill>
                <a:latin typeface="GKSDMR+Lato-Regular"/>
                <a:cs typeface="GKSDMR+Lato-Regular"/>
              </a:rPr>
              <a:t>dat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1">
                <a:solidFill>
                  <a:srgbClr val="323232"/>
                </a:solidFill>
                <a:latin typeface="GKSDMR+Lato-Regular"/>
                <a:cs typeface="GKSDMR+Lato-Regular"/>
              </a:rPr>
              <a:t>het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0">
                <a:solidFill>
                  <a:srgbClr val="323232"/>
                </a:solidFill>
                <a:latin typeface="GKSDMR+Lato-Regular"/>
                <a:cs typeface="GKSDMR+Lato-Regular"/>
              </a:rPr>
              <a:t>er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alle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schijn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0">
                <a:solidFill>
                  <a:srgbClr val="323232"/>
                </a:solidFill>
                <a:latin typeface="GKSDMR+Lato-Regular"/>
                <a:cs typeface="GKSDMR+Lato-Regular"/>
              </a:rPr>
              <a:t>van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0">
                <a:solidFill>
                  <a:srgbClr val="323232"/>
                </a:solidFill>
                <a:latin typeface="GKSDMR+Lato-Regular"/>
                <a:cs typeface="GKSDMR+Lato-Regular"/>
              </a:rPr>
              <a:t>heeft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1">
                <a:solidFill>
                  <a:srgbClr val="323232"/>
                </a:solidFill>
                <a:latin typeface="GKSDMR+Lato-Regular"/>
                <a:cs typeface="GKSDMR+Lato-Regular"/>
              </a:rPr>
              <a:t>dat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1">
                <a:solidFill>
                  <a:srgbClr val="323232"/>
                </a:solidFill>
                <a:latin typeface="GKSDMR+Lato-Regular"/>
                <a:cs typeface="GKSDMR+Lato-Regular"/>
              </a:rPr>
              <a:t>de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selectie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2">
                <a:solidFill>
                  <a:srgbClr val="323232"/>
                </a:solidFill>
                <a:latin typeface="GKSDMR+Lato-Regular"/>
                <a:cs typeface="GKSDMR+Lato-Regular"/>
              </a:rPr>
              <a:t>meer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gericht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3">
                <a:solidFill>
                  <a:srgbClr val="323232"/>
                </a:solidFill>
                <a:latin typeface="GKSDMR+Lato-Regular"/>
                <a:cs typeface="GKSDMR+Lato-Regular"/>
              </a:rPr>
              <a:t>was</a:t>
            </a:r>
          </a:p>
          <a:p>
            <a:pPr marL="0" marR="0">
              <a:lnSpc>
                <a:spcPts val="1536"/>
              </a:lnSpc>
              <a:spcBef>
                <a:spcPts val="864"/>
              </a:spcBef>
              <a:spcAft>
                <a:spcPts val="0"/>
              </a:spcAft>
            </a:pPr>
            <a:r>
              <a:rPr dirty="0" sz="1300" spc="-11">
                <a:solidFill>
                  <a:srgbClr val="323232"/>
                </a:solidFill>
                <a:latin typeface="GKSDMR+Lato-Regular"/>
                <a:cs typeface="GKSDMR+Lato-Regular"/>
              </a:rPr>
              <a:t>op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1">
                <a:solidFill>
                  <a:srgbClr val="323232"/>
                </a:solidFill>
                <a:latin typeface="GKSDMR+Lato-Regular"/>
                <a:cs typeface="GKSDMR+Lato-Regular"/>
              </a:rPr>
              <a:t>de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20">
                <a:solidFill>
                  <a:srgbClr val="323232"/>
                </a:solidFill>
                <a:latin typeface="GKSDMR+Lato-Regular"/>
                <a:cs typeface="GKSDMR+Lato-Regular"/>
              </a:rPr>
              <a:t>kenmerken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0">
                <a:solidFill>
                  <a:srgbClr val="323232"/>
                </a:solidFill>
                <a:latin typeface="GKSDMR+Lato-Regular"/>
                <a:cs typeface="GKSDMR+Lato-Regular"/>
              </a:rPr>
              <a:t>van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1">
                <a:solidFill>
                  <a:srgbClr val="323232"/>
                </a:solidFill>
                <a:latin typeface="GKSDMR+Lato-Regular"/>
                <a:cs typeface="GKSDMR+Lato-Regular"/>
              </a:rPr>
              <a:t>de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belastingbetaler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1">
                <a:solidFill>
                  <a:srgbClr val="323232"/>
                </a:solidFill>
                <a:latin typeface="GKSDMR+Lato-Regular"/>
                <a:cs typeface="GKSDMR+Lato-Regular"/>
              </a:rPr>
              <a:t>dan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1">
                <a:solidFill>
                  <a:srgbClr val="323232"/>
                </a:solidFill>
                <a:latin typeface="GKSDMR+Lato-Regular"/>
                <a:cs typeface="GKSDMR+Lato-Regular"/>
              </a:rPr>
              <a:t>op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1">
                <a:solidFill>
                  <a:srgbClr val="323232"/>
                </a:solidFill>
                <a:latin typeface="GKSDMR+Lato-Regular"/>
                <a:cs typeface="GKSDMR+Lato-Regular"/>
              </a:rPr>
              <a:t>de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ﬁscale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5">
                <a:solidFill>
                  <a:srgbClr val="323232"/>
                </a:solidFill>
                <a:latin typeface="GKSDMR+Lato-Regular"/>
                <a:cs typeface="GKSDMR+Lato-Regular"/>
              </a:rPr>
              <a:t>risico’s.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37">
                <a:solidFill>
                  <a:srgbClr val="323232"/>
                </a:solidFill>
                <a:latin typeface="GKSDMR+Lato-Regular"/>
                <a:cs typeface="GKSDMR+Lato-Regular"/>
              </a:rPr>
              <a:t>Zo</a:t>
            </a:r>
            <a:r>
              <a:rPr dirty="0" sz="1300" spc="22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zijn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0">
                <a:solidFill>
                  <a:srgbClr val="323232"/>
                </a:solidFill>
                <a:latin typeface="GKSDMR+Lato-Regular"/>
                <a:cs typeface="GKSDMR+Lato-Regular"/>
              </a:rPr>
              <a:t>er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1">
                <a:solidFill>
                  <a:srgbClr val="323232"/>
                </a:solidFill>
                <a:latin typeface="GKSDMR+Lato-Regular"/>
                <a:cs typeface="GKSDMR+Lato-Regular"/>
              </a:rPr>
              <a:t>hand-</a:t>
            </a:r>
          </a:p>
          <a:p>
            <a:pPr marL="0" marR="0">
              <a:lnSpc>
                <a:spcPts val="1536"/>
              </a:lnSpc>
              <a:spcBef>
                <a:spcPts val="864"/>
              </a:spcBef>
              <a:spcAft>
                <a:spcPts val="0"/>
              </a:spcAft>
            </a:pP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leidingen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5">
                <a:solidFill>
                  <a:srgbClr val="323232"/>
                </a:solidFill>
                <a:latin typeface="GKSDMR+Lato-Regular"/>
                <a:cs typeface="GKSDMR+Lato-Regular"/>
              </a:rPr>
              <a:t>gevonden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0">
                <a:solidFill>
                  <a:srgbClr val="323232"/>
                </a:solidFill>
                <a:latin typeface="GKSDMR+Lato-Regular"/>
                <a:cs typeface="GKSDMR+Lato-Regular"/>
              </a:rPr>
              <a:t>waarin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5">
                <a:solidFill>
                  <a:srgbClr val="323232"/>
                </a:solidFill>
                <a:latin typeface="GKSDMR+Lato-Regular"/>
                <a:cs typeface="GKSDMR+Lato-Regular"/>
              </a:rPr>
              <a:t>frauderisico’s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1">
                <a:solidFill>
                  <a:srgbClr val="323232"/>
                </a:solidFill>
                <a:latin typeface="GKSDMR+Lato-Regular"/>
                <a:cs typeface="GKSDMR+Lato-Regular"/>
              </a:rPr>
              <a:t>worden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0">
                <a:solidFill>
                  <a:srgbClr val="323232"/>
                </a:solidFill>
                <a:latin typeface="GKSDMR+Lato-Regular"/>
                <a:cs typeface="GKSDMR+Lato-Regular"/>
              </a:rPr>
              <a:t>gebaseerd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1">
                <a:solidFill>
                  <a:srgbClr val="323232"/>
                </a:solidFill>
                <a:latin typeface="GKSDMR+Lato-Regular"/>
                <a:cs typeface="GKSDMR+Lato-Regular"/>
              </a:rPr>
              <a:t>op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nationaliteit,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leef-</a:t>
            </a:r>
          </a:p>
          <a:p>
            <a:pPr marL="0" marR="0">
              <a:lnSpc>
                <a:spcPts val="1536"/>
              </a:lnSpc>
              <a:spcBef>
                <a:spcPts val="864"/>
              </a:spcBef>
              <a:spcAft>
                <a:spcPts val="0"/>
              </a:spcAft>
            </a:pP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tijd,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1">
                <a:solidFill>
                  <a:srgbClr val="323232"/>
                </a:solidFill>
                <a:latin typeface="GKSDMR+Lato-Regular"/>
                <a:cs typeface="GKSDMR+Lato-Regular"/>
              </a:rPr>
              <a:t>of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giften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0">
                <a:solidFill>
                  <a:srgbClr val="323232"/>
                </a:solidFill>
                <a:latin typeface="GKSDMR+Lato-Regular"/>
                <a:cs typeface="GKSDMR+Lato-Regular"/>
              </a:rPr>
              <a:t>aan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6">
                <a:solidFill>
                  <a:srgbClr val="323232"/>
                </a:solidFill>
                <a:latin typeface="GKSDMR+Lato-Regular"/>
                <a:cs typeface="GKSDMR+Lato-Regular"/>
              </a:rPr>
              <a:t>moskeeën.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0">
                <a:solidFill>
                  <a:srgbClr val="323232"/>
                </a:solidFill>
                <a:latin typeface="GKSDMR+Lato-Regular"/>
                <a:cs typeface="GKSDMR+Lato-Regular"/>
              </a:rPr>
              <a:t>‘Het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feit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1">
                <a:solidFill>
                  <a:srgbClr val="323232"/>
                </a:solidFill>
                <a:latin typeface="GKSDMR+Lato-Regular"/>
                <a:cs typeface="GKSDMR+Lato-Regular"/>
              </a:rPr>
              <a:t>dat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4">
                <a:solidFill>
                  <a:srgbClr val="323232"/>
                </a:solidFill>
                <a:latin typeface="GKSDMR+Lato-Regular"/>
                <a:cs typeface="GKSDMR+Lato-Regular"/>
              </a:rPr>
              <a:t>PwC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2">
                <a:solidFill>
                  <a:srgbClr val="323232"/>
                </a:solidFill>
                <a:latin typeface="GKSDMR+Lato-Regular"/>
                <a:cs typeface="GKSDMR+Lato-Regular"/>
              </a:rPr>
              <a:t>voorbeelden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0">
                <a:solidFill>
                  <a:srgbClr val="323232"/>
                </a:solidFill>
                <a:latin typeface="GKSDMR+Lato-Regular"/>
                <a:cs typeface="GKSDMR+Lato-Regular"/>
              </a:rPr>
              <a:t>heeft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5">
                <a:solidFill>
                  <a:srgbClr val="323232"/>
                </a:solidFill>
                <a:latin typeface="GKSDMR+Lato-Regular"/>
                <a:cs typeface="GKSDMR+Lato-Regular"/>
              </a:rPr>
              <a:t>gevonden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0">
                <a:solidFill>
                  <a:srgbClr val="323232"/>
                </a:solidFill>
                <a:latin typeface="GKSDMR+Lato-Regular"/>
                <a:cs typeface="GKSDMR+Lato-Regular"/>
              </a:rPr>
              <a:t>van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5">
                <a:solidFill>
                  <a:srgbClr val="323232"/>
                </a:solidFill>
                <a:latin typeface="GKSDMR+Lato-Regular"/>
                <a:cs typeface="GKSDMR+Lato-Regular"/>
              </a:rPr>
              <a:t>ver-</a:t>
            </a:r>
          </a:p>
          <a:p>
            <a:pPr marL="0" marR="0">
              <a:lnSpc>
                <a:spcPts val="1536"/>
              </a:lnSpc>
              <a:spcBef>
                <a:spcPts val="864"/>
              </a:spcBef>
              <a:spcAft>
                <a:spcPts val="0"/>
              </a:spcAft>
            </a:pPr>
            <a:r>
              <a:rPr dirty="0" sz="1300" spc="-10">
                <a:solidFill>
                  <a:srgbClr val="323232"/>
                </a:solidFill>
                <a:latin typeface="GKSDMR+Lato-Regular"/>
                <a:cs typeface="GKSDMR+Lato-Regular"/>
              </a:rPr>
              <a:t>meldingen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0">
                <a:solidFill>
                  <a:srgbClr val="323232"/>
                </a:solidFill>
                <a:latin typeface="GKSDMR+Lato-Regular"/>
                <a:cs typeface="GKSDMR+Lato-Regular"/>
              </a:rPr>
              <a:t>van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nationaliteit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in</a:t>
            </a:r>
            <a:r>
              <a:rPr dirty="0" sz="1300" spc="-1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handleidingen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0">
                <a:solidFill>
                  <a:srgbClr val="323232"/>
                </a:solidFill>
                <a:latin typeface="GKSDMR+Lato-Regular"/>
                <a:cs typeface="GKSDMR+Lato-Regular"/>
              </a:rPr>
              <a:t>en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0">
                <a:solidFill>
                  <a:srgbClr val="323232"/>
                </a:solidFill>
                <a:latin typeface="GKSDMR+Lato-Regular"/>
                <a:cs typeface="GKSDMR+Lato-Regular"/>
              </a:rPr>
              <a:t>een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0">
                <a:solidFill>
                  <a:srgbClr val="323232"/>
                </a:solidFill>
                <a:latin typeface="GKSDMR+Lato-Regular"/>
                <a:cs typeface="GKSDMR+Lato-Regular"/>
              </a:rPr>
              <a:t>daderproﬁel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is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0">
                <a:solidFill>
                  <a:srgbClr val="323232"/>
                </a:solidFill>
                <a:latin typeface="GKSDMR+Lato-Regular"/>
                <a:cs typeface="GKSDMR+Lato-Regular"/>
              </a:rPr>
              <a:t>onacceptabel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0">
                <a:solidFill>
                  <a:srgbClr val="323232"/>
                </a:solidFill>
                <a:latin typeface="GKSDMR+Lato-Regular"/>
                <a:cs typeface="GKSDMR+Lato-Regular"/>
              </a:rPr>
              <a:t>en</a:t>
            </a:r>
          </a:p>
          <a:p>
            <a:pPr marL="0" marR="0">
              <a:lnSpc>
                <a:spcPts val="1536"/>
              </a:lnSpc>
              <a:spcBef>
                <a:spcPts val="864"/>
              </a:spcBef>
              <a:spcAft>
                <a:spcPts val="0"/>
              </a:spcAft>
            </a:pPr>
            <a:r>
              <a:rPr dirty="0" sz="1300" spc="-11">
                <a:solidFill>
                  <a:srgbClr val="323232"/>
                </a:solidFill>
                <a:latin typeface="GKSDMR+Lato-Regular"/>
                <a:cs typeface="GKSDMR+Lato-Regular"/>
              </a:rPr>
              <a:t>moreel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0">
                <a:solidFill>
                  <a:srgbClr val="323232"/>
                </a:solidFill>
                <a:latin typeface="GKSDMR+Lato-Regular"/>
                <a:cs typeface="GKSDMR+Lato-Regular"/>
              </a:rPr>
              <a:t>verwerpelijk.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0">
                <a:solidFill>
                  <a:srgbClr val="323232"/>
                </a:solidFill>
                <a:latin typeface="GKSDMR+Lato-Regular"/>
                <a:cs typeface="GKSDMR+Lato-Regular"/>
              </a:rPr>
              <a:t>Dit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1">
                <a:solidFill>
                  <a:srgbClr val="323232"/>
                </a:solidFill>
                <a:latin typeface="GKSDMR+Lato-Regular"/>
                <a:cs typeface="GKSDMR+Lato-Regular"/>
              </a:rPr>
              <a:t>had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niet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2">
                <a:solidFill>
                  <a:srgbClr val="323232"/>
                </a:solidFill>
                <a:latin typeface="GKSDMR+Lato-Regular"/>
                <a:cs typeface="GKSDMR+Lato-Regular"/>
              </a:rPr>
              <a:t>mogen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31">
                <a:solidFill>
                  <a:srgbClr val="323232"/>
                </a:solidFill>
                <a:latin typeface="GKSDMR+Lato-Regular"/>
                <a:cs typeface="GKSDMR+Lato-Regular"/>
              </a:rPr>
              <a:t>gebeuren’,</a:t>
            </a:r>
            <a:r>
              <a:rPr dirty="0" sz="1300" spc="23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aldus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49">
                <a:solidFill>
                  <a:srgbClr val="323232"/>
                </a:solidFill>
                <a:latin typeface="GKSDMR+Lato-Regular"/>
                <a:cs typeface="GKSDMR+Lato-Regular"/>
              </a:rPr>
              <a:t>Van</a:t>
            </a:r>
            <a:r>
              <a:rPr dirty="0" sz="1300" spc="34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Rij.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2441948" y="6560805"/>
            <a:ext cx="2830287" cy="36733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592"/>
              </a:lnSpc>
              <a:spcBef>
                <a:spcPts val="0"/>
              </a:spcBef>
              <a:spcAft>
                <a:spcPts val="0"/>
              </a:spcAft>
            </a:pPr>
            <a:r>
              <a:rPr dirty="0" sz="2150">
                <a:solidFill>
                  <a:srgbClr val="323232"/>
                </a:solidFill>
                <a:latin typeface="WWGHKU+Lato-Bold"/>
                <a:cs typeface="WWGHKU+Lato-Bold"/>
              </a:rPr>
              <a:t>Anderen</a:t>
            </a:r>
            <a:r>
              <a:rPr dirty="0" sz="2150" spc="-120">
                <a:solidFill>
                  <a:srgbClr val="323232"/>
                </a:solidFill>
                <a:latin typeface="WWGHKU+Lato-Bold"/>
                <a:cs typeface="WWGHKU+Lato-Bold"/>
              </a:rPr>
              <a:t> </a:t>
            </a:r>
            <a:r>
              <a:rPr dirty="0" sz="2150" spc="-15">
                <a:solidFill>
                  <a:srgbClr val="323232"/>
                </a:solidFill>
                <a:latin typeface="WWGHKU+Lato-Bold"/>
                <a:cs typeface="WWGHKU+Lato-Bold"/>
              </a:rPr>
              <a:t>bekeken</a:t>
            </a:r>
            <a:r>
              <a:rPr dirty="0" sz="2150" spc="-98">
                <a:solidFill>
                  <a:srgbClr val="323232"/>
                </a:solidFill>
                <a:latin typeface="WWGHKU+Lato-Bold"/>
                <a:cs typeface="WWGHKU+Lato-Bold"/>
              </a:rPr>
              <a:t> </a:t>
            </a:r>
            <a:r>
              <a:rPr dirty="0" sz="2150">
                <a:solidFill>
                  <a:srgbClr val="323232"/>
                </a:solidFill>
                <a:latin typeface="WWGHKU+Lato-Bold"/>
                <a:cs typeface="WWGHKU+Lato-Bold"/>
              </a:rPr>
              <a:t>ook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457200" y="501004"/>
            <a:ext cx="6645600" cy="9226612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2418363" y="502852"/>
            <a:ext cx="989603" cy="20881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44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 spc="12">
                <a:solidFill>
                  <a:srgbClr val="323232"/>
                </a:solidFill>
                <a:latin typeface="GKSDMR+Lato-Regular"/>
                <a:cs typeface="GKSDMR+Lato-Regular"/>
              </a:rPr>
              <a:t>11</a:t>
            </a:r>
            <a:r>
              <a:rPr dirty="0" sz="11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100" spc="13">
                <a:solidFill>
                  <a:srgbClr val="323232"/>
                </a:solidFill>
                <a:latin typeface="GKSDMR+Lato-Regular"/>
                <a:cs typeface="GKSDMR+Lato-Regular"/>
              </a:rPr>
              <a:t>DEC</a:t>
            </a:r>
            <a:r>
              <a:rPr dirty="0" sz="11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100" spc="12">
                <a:solidFill>
                  <a:srgbClr val="323232"/>
                </a:solidFill>
                <a:latin typeface="GKSDMR+Lato-Regular"/>
                <a:cs typeface="GKSDMR+Lato-Regular"/>
              </a:rPr>
              <a:t>2024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4525914" y="502852"/>
            <a:ext cx="717215" cy="20881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44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323232"/>
                </a:solidFill>
                <a:latin typeface="JWAKVJ+FontAwesome5Free-Regular"/>
                <a:cs typeface="JWAKVJ+FontAwesome5Free-Regular"/>
              </a:rPr>
              <a:t></a:t>
            </a:r>
            <a:r>
              <a:rPr dirty="0" sz="1100" spc="-15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323232"/>
                </a:solidFill>
                <a:latin typeface="GKSDMR+Lato-Regular"/>
                <a:cs typeface="GKSDMR+Lato-Regular"/>
              </a:rPr>
              <a:t>2</a:t>
            </a:r>
            <a:r>
              <a:rPr dirty="0" sz="1100" spc="16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100" spc="12">
                <a:solidFill>
                  <a:srgbClr val="323232"/>
                </a:solidFill>
                <a:latin typeface="GKSDMR+Lato-Regular"/>
                <a:cs typeface="GKSDMR+Lato-Regular"/>
              </a:rPr>
              <a:t>MIN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2418363" y="981235"/>
            <a:ext cx="2812062" cy="74940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</a:pPr>
            <a:r>
              <a:rPr dirty="0" sz="1600">
                <a:solidFill>
                  <a:srgbClr val="323232"/>
                </a:solidFill>
                <a:latin typeface="WWGHKU+Lato-Bold"/>
                <a:cs typeface="WWGHKU+Lato-Bold"/>
              </a:rPr>
              <a:t>Ministerie</a:t>
            </a:r>
            <a:r>
              <a:rPr dirty="0" sz="1600" spc="-90">
                <a:solidFill>
                  <a:srgbClr val="323232"/>
                </a:solidFill>
                <a:latin typeface="WWGHKU+Lato-Bold"/>
                <a:cs typeface="WWGHKU+Lato-Bold"/>
              </a:rPr>
              <a:t> </a:t>
            </a:r>
            <a:r>
              <a:rPr dirty="0" sz="1600">
                <a:solidFill>
                  <a:srgbClr val="323232"/>
                </a:solidFill>
                <a:latin typeface="WWGHKU+Lato-Bold"/>
                <a:cs typeface="WWGHKU+Lato-Bold"/>
              </a:rPr>
              <a:t>blijft</a:t>
            </a:r>
            <a:r>
              <a:rPr dirty="0" sz="1600" spc="-91">
                <a:solidFill>
                  <a:srgbClr val="323232"/>
                </a:solidFill>
                <a:latin typeface="WWGHKU+Lato-Bold"/>
                <a:cs typeface="WWGHKU+Lato-Bold"/>
              </a:rPr>
              <a:t> </a:t>
            </a:r>
            <a:r>
              <a:rPr dirty="0" sz="1600" spc="-11">
                <a:solidFill>
                  <a:srgbClr val="323232"/>
                </a:solidFill>
                <a:latin typeface="WWGHKU+Lato-Bold"/>
                <a:cs typeface="WWGHKU+Lato-Bold"/>
              </a:rPr>
              <a:t>schijn-zzp’ers</a:t>
            </a:r>
          </a:p>
          <a:p>
            <a:pPr marL="0" marR="0">
              <a:lnSpc>
                <a:spcPts val="1840"/>
              </a:lnSpc>
              <a:spcBef>
                <a:spcPts val="50"/>
              </a:spcBef>
              <a:spcAft>
                <a:spcPts val="0"/>
              </a:spcAft>
            </a:pPr>
            <a:r>
              <a:rPr dirty="0" sz="1600">
                <a:solidFill>
                  <a:srgbClr val="323232"/>
                </a:solidFill>
                <a:latin typeface="WWGHKU+Lato-Bold"/>
                <a:cs typeface="WWGHKU+Lato-Bold"/>
              </a:rPr>
              <a:t>inhuren</a:t>
            </a:r>
            <a:r>
              <a:rPr dirty="0" sz="1600" spc="-91">
                <a:solidFill>
                  <a:srgbClr val="323232"/>
                </a:solidFill>
                <a:latin typeface="WWGHKU+Lato-Bold"/>
                <a:cs typeface="WWGHKU+Lato-Bold"/>
              </a:rPr>
              <a:t> </a:t>
            </a:r>
            <a:r>
              <a:rPr dirty="0" sz="1600">
                <a:solidFill>
                  <a:srgbClr val="323232"/>
                </a:solidFill>
                <a:latin typeface="WWGHKU+Lato-Bold"/>
                <a:cs typeface="WWGHKU+Lato-Bold"/>
              </a:rPr>
              <a:t>ondanks</a:t>
            </a:r>
            <a:r>
              <a:rPr dirty="0" sz="1600" spc="-92">
                <a:solidFill>
                  <a:srgbClr val="323232"/>
                </a:solidFill>
                <a:latin typeface="WWGHKU+Lato-Bold"/>
                <a:cs typeface="WWGHKU+Lato-Bold"/>
              </a:rPr>
              <a:t> </a:t>
            </a:r>
            <a:r>
              <a:rPr dirty="0" sz="1600">
                <a:solidFill>
                  <a:srgbClr val="323232"/>
                </a:solidFill>
                <a:latin typeface="WWGHKU+Lato-Bold"/>
                <a:cs typeface="WWGHKU+Lato-Bold"/>
              </a:rPr>
              <a:t>aanstaande</a:t>
            </a:r>
          </a:p>
          <a:p>
            <a:pPr marL="0" marR="0">
              <a:lnSpc>
                <a:spcPts val="1840"/>
              </a:lnSpc>
              <a:spcBef>
                <a:spcPts val="0"/>
              </a:spcBef>
              <a:spcAft>
                <a:spcPts val="0"/>
              </a:spcAft>
            </a:pPr>
            <a:r>
              <a:rPr dirty="0" sz="1600">
                <a:solidFill>
                  <a:srgbClr val="323232"/>
                </a:solidFill>
                <a:latin typeface="WWGHKU+Lato-Bold"/>
                <a:cs typeface="WWGHKU+Lato-Bold"/>
              </a:rPr>
              <a:t>handhaving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418363" y="1854593"/>
            <a:ext cx="1075268" cy="2332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36"/>
              </a:lnSpc>
              <a:spcBef>
                <a:spcPts val="0"/>
              </a:spcBef>
              <a:spcAft>
                <a:spcPts val="0"/>
              </a:spcAft>
            </a:pPr>
            <a:r>
              <a:rPr dirty="0" sz="1300" spc="-18">
                <a:solidFill>
                  <a:srgbClr val="323232"/>
                </a:solidFill>
                <a:latin typeface="WWGHKU+Lato-Bold"/>
                <a:cs typeface="WWGHKU+Lato-Bold"/>
              </a:rPr>
              <a:t>Lees</a:t>
            </a:r>
            <a:r>
              <a:rPr dirty="0" sz="1300" spc="-68">
                <a:solidFill>
                  <a:srgbClr val="323232"/>
                </a:solidFill>
                <a:latin typeface="WWGHKU+Lato-Bold"/>
                <a:cs typeface="WWGHKU+Lato-Bold"/>
              </a:rPr>
              <a:t> </a:t>
            </a:r>
            <a:r>
              <a:rPr dirty="0" sz="1300" spc="-12">
                <a:solidFill>
                  <a:srgbClr val="323232"/>
                </a:solidFill>
                <a:latin typeface="WWGHKU+Lato-Bold"/>
                <a:cs typeface="WWGHKU+Lato-Bold"/>
              </a:rPr>
              <a:t>meer</a:t>
            </a:r>
            <a:r>
              <a:rPr dirty="0" sz="1300" spc="562">
                <a:solidFill>
                  <a:srgbClr val="323232"/>
                </a:solidFill>
                <a:latin typeface="WWGHKU+Lato-Bold"/>
                <a:cs typeface="WWGHKU+Lato-Bold"/>
              </a:rPr>
              <a:t> </a:t>
            </a:r>
            <a:r>
              <a:rPr dirty="0" sz="950">
                <a:solidFill>
                  <a:srgbClr val="323232"/>
                </a:solidFill>
                <a:latin typeface="SQAGPJ+FontAwesome5Free-Solid"/>
                <a:cs typeface="SQAGPJ+FontAwesome5Free-Solid"/>
              </a:rPr>
              <a:t>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2367555" y="2149275"/>
            <a:ext cx="2876974" cy="72095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36"/>
              </a:lnSpc>
              <a:spcBef>
                <a:spcPts val="0"/>
              </a:spcBef>
              <a:spcAft>
                <a:spcPts val="0"/>
              </a:spcAft>
            </a:pPr>
            <a:r>
              <a:rPr dirty="0" sz="1300" spc="-15">
                <a:solidFill>
                  <a:srgbClr val="323232"/>
                </a:solidFill>
                <a:latin typeface="GKSDMR+Lato-Regular"/>
                <a:cs typeface="GKSDMR+Lato-Regular"/>
              </a:rPr>
              <a:t>(https://www.nextens.nl/ﬁscaal-</a:t>
            </a:r>
          </a:p>
          <a:p>
            <a:pPr marL="0" marR="0">
              <a:lnSpc>
                <a:spcPts val="1280"/>
              </a:lnSpc>
              <a:spcBef>
                <a:spcPts val="0"/>
              </a:spcBef>
              <a:spcAft>
                <a:spcPts val="0"/>
              </a:spcAft>
            </a:pPr>
            <a:r>
              <a:rPr dirty="0" sz="1300" spc="-10">
                <a:solidFill>
                  <a:srgbClr val="323232"/>
                </a:solidFill>
                <a:latin typeface="GKSDMR+Lato-Regular"/>
                <a:cs typeface="GKSDMR+Lato-Regular"/>
              </a:rPr>
              <a:t>nieuws/ministerie-blijft-schijn-zzpers-</a:t>
            </a:r>
          </a:p>
          <a:p>
            <a:pPr marL="0" marR="0">
              <a:lnSpc>
                <a:spcPts val="1280"/>
              </a:lnSpc>
              <a:spcBef>
                <a:spcPts val="0"/>
              </a:spcBef>
              <a:spcAft>
                <a:spcPts val="0"/>
              </a:spcAft>
            </a:pPr>
            <a:r>
              <a:rPr dirty="0" sz="1300" spc="-10">
                <a:solidFill>
                  <a:srgbClr val="323232"/>
                </a:solidFill>
                <a:latin typeface="GKSDMR+Lato-Regular"/>
                <a:cs typeface="GKSDMR+Lato-Regular"/>
              </a:rPr>
              <a:t>inhuren-ondanks-aanstaande-handha-</a:t>
            </a:r>
          </a:p>
          <a:p>
            <a:pPr marL="0" marR="0">
              <a:lnSpc>
                <a:spcPts val="1280"/>
              </a:lnSpc>
              <a:spcBef>
                <a:spcPts val="0"/>
              </a:spcBef>
              <a:spcAft>
                <a:spcPts val="0"/>
              </a:spcAft>
            </a:pPr>
            <a:r>
              <a:rPr dirty="0" sz="1300" spc="-13">
                <a:solidFill>
                  <a:srgbClr val="323232"/>
                </a:solidFill>
                <a:latin typeface="GKSDMR+Lato-Regular"/>
                <a:cs typeface="GKSDMR+Lato-Regular"/>
              </a:rPr>
              <a:t>ving/)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4781280" y="3408901"/>
            <a:ext cx="507878" cy="196618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248"/>
              </a:lnSpc>
              <a:spcBef>
                <a:spcPts val="0"/>
              </a:spcBef>
              <a:spcAft>
                <a:spcPts val="0"/>
              </a:spcAft>
            </a:pPr>
            <a:r>
              <a:rPr dirty="0" sz="1050" spc="-21">
                <a:solidFill>
                  <a:srgbClr val="323232"/>
                </a:solidFill>
                <a:latin typeface="WWGHKU+Lato-Bold"/>
                <a:cs typeface="WWGHKU+Lato-Bold"/>
              </a:rPr>
              <a:t>BLOG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2418363" y="5410842"/>
            <a:ext cx="989603" cy="20881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44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 spc="12">
                <a:solidFill>
                  <a:srgbClr val="323232"/>
                </a:solidFill>
                <a:latin typeface="GKSDMR+Lato-Regular"/>
                <a:cs typeface="GKSDMR+Lato-Regular"/>
              </a:rPr>
              <a:t>11</a:t>
            </a:r>
            <a:r>
              <a:rPr dirty="0" sz="11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100" spc="13">
                <a:solidFill>
                  <a:srgbClr val="323232"/>
                </a:solidFill>
                <a:latin typeface="GKSDMR+Lato-Regular"/>
                <a:cs typeface="GKSDMR+Lato-Regular"/>
              </a:rPr>
              <a:t>DEC</a:t>
            </a:r>
            <a:r>
              <a:rPr dirty="0" sz="11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100" spc="12">
                <a:solidFill>
                  <a:srgbClr val="323232"/>
                </a:solidFill>
                <a:latin typeface="GKSDMR+Lato-Regular"/>
                <a:cs typeface="GKSDMR+Lato-Regular"/>
              </a:rPr>
              <a:t>2024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4525914" y="5410842"/>
            <a:ext cx="717215" cy="20881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44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323232"/>
                </a:solidFill>
                <a:latin typeface="JWAKVJ+FontAwesome5Free-Regular"/>
                <a:cs typeface="JWAKVJ+FontAwesome5Free-Regular"/>
              </a:rPr>
              <a:t></a:t>
            </a:r>
            <a:r>
              <a:rPr dirty="0" sz="1100" spc="-15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323232"/>
                </a:solidFill>
                <a:latin typeface="GKSDMR+Lato-Regular"/>
                <a:cs typeface="GKSDMR+Lato-Regular"/>
              </a:rPr>
              <a:t>1</a:t>
            </a:r>
            <a:r>
              <a:rPr dirty="0" sz="1100" spc="16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100" spc="12">
                <a:solidFill>
                  <a:srgbClr val="323232"/>
                </a:solidFill>
                <a:latin typeface="GKSDMR+Lato-Regular"/>
                <a:cs typeface="GKSDMR+Lato-Regular"/>
              </a:rPr>
              <a:t>MIN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2418363" y="5889224"/>
            <a:ext cx="2565443" cy="51568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</a:pPr>
            <a:r>
              <a:rPr dirty="0" sz="1600">
                <a:solidFill>
                  <a:srgbClr val="323232"/>
                </a:solidFill>
                <a:latin typeface="WWGHKU+Lato-Bold"/>
                <a:cs typeface="WWGHKU+Lato-Bold"/>
              </a:rPr>
              <a:t>De</a:t>
            </a:r>
            <a:r>
              <a:rPr dirty="0" sz="1600" spc="-91">
                <a:solidFill>
                  <a:srgbClr val="323232"/>
                </a:solidFill>
                <a:latin typeface="WWGHKU+Lato-Bold"/>
                <a:cs typeface="WWGHKU+Lato-Bold"/>
              </a:rPr>
              <a:t> </a:t>
            </a:r>
            <a:r>
              <a:rPr dirty="0" sz="1600">
                <a:solidFill>
                  <a:srgbClr val="323232"/>
                </a:solidFill>
                <a:latin typeface="WWGHKU+Lato-Bold"/>
                <a:cs typeface="WWGHKU+Lato-Bold"/>
              </a:rPr>
              <a:t>Fiscale</a:t>
            </a:r>
            <a:r>
              <a:rPr dirty="0" sz="1600" spc="-90">
                <a:solidFill>
                  <a:srgbClr val="323232"/>
                </a:solidFill>
                <a:latin typeface="WWGHKU+Lato-Bold"/>
                <a:cs typeface="WWGHKU+Lato-Bold"/>
              </a:rPr>
              <a:t> </a:t>
            </a:r>
            <a:r>
              <a:rPr dirty="0" sz="1600">
                <a:solidFill>
                  <a:srgbClr val="323232"/>
                </a:solidFill>
                <a:latin typeface="WWGHKU+Lato-Bold"/>
                <a:cs typeface="WWGHKU+Lato-Bold"/>
              </a:rPr>
              <a:t>Wijzigingen</a:t>
            </a:r>
            <a:r>
              <a:rPr dirty="0" sz="1600" spc="-91">
                <a:solidFill>
                  <a:srgbClr val="323232"/>
                </a:solidFill>
                <a:latin typeface="WWGHKU+Lato-Bold"/>
                <a:cs typeface="WWGHKU+Lato-Bold"/>
              </a:rPr>
              <a:t> </a:t>
            </a:r>
            <a:r>
              <a:rPr dirty="0" sz="1600">
                <a:solidFill>
                  <a:srgbClr val="323232"/>
                </a:solidFill>
                <a:latin typeface="WWGHKU+Lato-Bold"/>
                <a:cs typeface="WWGHKU+Lato-Bold"/>
              </a:rPr>
              <a:t>van</a:t>
            </a:r>
          </a:p>
          <a:p>
            <a:pPr marL="0" marR="0">
              <a:lnSpc>
                <a:spcPts val="1840"/>
              </a:lnSpc>
              <a:spcBef>
                <a:spcPts val="50"/>
              </a:spcBef>
              <a:spcAft>
                <a:spcPts val="0"/>
              </a:spcAft>
            </a:pPr>
            <a:r>
              <a:rPr dirty="0" sz="1600">
                <a:solidFill>
                  <a:srgbClr val="323232"/>
                </a:solidFill>
                <a:latin typeface="WWGHKU+Lato-Bold"/>
                <a:cs typeface="WWGHKU+Lato-Bold"/>
              </a:rPr>
              <a:t>2025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2418363" y="6528867"/>
            <a:ext cx="1075268" cy="2332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36"/>
              </a:lnSpc>
              <a:spcBef>
                <a:spcPts val="0"/>
              </a:spcBef>
              <a:spcAft>
                <a:spcPts val="0"/>
              </a:spcAft>
            </a:pPr>
            <a:r>
              <a:rPr dirty="0" sz="1300" spc="-18">
                <a:solidFill>
                  <a:srgbClr val="323232"/>
                </a:solidFill>
                <a:latin typeface="WWGHKU+Lato-Bold"/>
                <a:cs typeface="WWGHKU+Lato-Bold"/>
              </a:rPr>
              <a:t>Lees</a:t>
            </a:r>
            <a:r>
              <a:rPr dirty="0" sz="1300" spc="-68">
                <a:solidFill>
                  <a:srgbClr val="323232"/>
                </a:solidFill>
                <a:latin typeface="WWGHKU+Lato-Bold"/>
                <a:cs typeface="WWGHKU+Lato-Bold"/>
              </a:rPr>
              <a:t> </a:t>
            </a:r>
            <a:r>
              <a:rPr dirty="0" sz="1300" spc="-12">
                <a:solidFill>
                  <a:srgbClr val="323232"/>
                </a:solidFill>
                <a:latin typeface="WWGHKU+Lato-Bold"/>
                <a:cs typeface="WWGHKU+Lato-Bold"/>
              </a:rPr>
              <a:t>meer</a:t>
            </a:r>
            <a:r>
              <a:rPr dirty="0" sz="1300" spc="562">
                <a:solidFill>
                  <a:srgbClr val="323232"/>
                </a:solidFill>
                <a:latin typeface="WWGHKU+Lato-Bold"/>
                <a:cs typeface="WWGHKU+Lato-Bold"/>
              </a:rPr>
              <a:t> </a:t>
            </a:r>
            <a:r>
              <a:rPr dirty="0" sz="950">
                <a:solidFill>
                  <a:srgbClr val="323232"/>
                </a:solidFill>
                <a:latin typeface="SQAGPJ+FontAwesome5Free-Solid"/>
                <a:cs typeface="SQAGPJ+FontAwesome5Free-Solid"/>
              </a:rPr>
              <a:t>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2367555" y="6823551"/>
            <a:ext cx="2803323" cy="558367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36"/>
              </a:lnSpc>
              <a:spcBef>
                <a:spcPts val="0"/>
              </a:spcBef>
              <a:spcAft>
                <a:spcPts val="0"/>
              </a:spcAft>
            </a:pPr>
            <a:r>
              <a:rPr dirty="0" sz="1300" spc="-15">
                <a:solidFill>
                  <a:srgbClr val="323232"/>
                </a:solidFill>
                <a:latin typeface="GKSDMR+Lato-Regular"/>
                <a:cs typeface="GKSDMR+Lato-Regular"/>
              </a:rPr>
              <a:t>(https://www.nextens.nl/ﬁscaal-</a:t>
            </a:r>
          </a:p>
          <a:p>
            <a:pPr marL="0" marR="0">
              <a:lnSpc>
                <a:spcPts val="1280"/>
              </a:lnSpc>
              <a:spcBef>
                <a:spcPts val="0"/>
              </a:spcBef>
              <a:spcAft>
                <a:spcPts val="0"/>
              </a:spcAft>
            </a:pPr>
            <a:r>
              <a:rPr dirty="0" sz="1300" spc="-10">
                <a:solidFill>
                  <a:srgbClr val="323232"/>
                </a:solidFill>
                <a:latin typeface="GKSDMR+Lato-Regular"/>
                <a:cs typeface="GKSDMR+Lato-Regular"/>
              </a:rPr>
              <a:t>nieuws/bedrijfsleven/ﬁscale-wijzigin-</a:t>
            </a:r>
          </a:p>
          <a:p>
            <a:pPr marL="0" marR="0">
              <a:lnSpc>
                <a:spcPts val="1280"/>
              </a:lnSpc>
              <a:spcBef>
                <a:spcPts val="0"/>
              </a:spcBef>
              <a:spcAft>
                <a:spcPts val="0"/>
              </a:spcAft>
            </a:pPr>
            <a:r>
              <a:rPr dirty="0" sz="1300" spc="-10">
                <a:solidFill>
                  <a:srgbClr val="323232"/>
                </a:solidFill>
                <a:latin typeface="GKSDMR+Lato-Regular"/>
                <a:cs typeface="GKSDMR+Lato-Regular"/>
              </a:rPr>
              <a:t>gen-2025/)</a:t>
            </a:r>
          </a:p>
        </p:txBody>
      </p:sp>
      <p:sp>
        <p:nvSpPr>
          <p:cNvPr id="14" name="object 14"/>
          <p:cNvSpPr txBox="1"/>
          <p:nvPr/>
        </p:nvSpPr>
        <p:spPr>
          <a:xfrm>
            <a:off x="4781280" y="7920592"/>
            <a:ext cx="507878" cy="196618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248"/>
              </a:lnSpc>
              <a:spcBef>
                <a:spcPts val="0"/>
              </a:spcBef>
              <a:spcAft>
                <a:spcPts val="0"/>
              </a:spcAft>
            </a:pPr>
            <a:r>
              <a:rPr dirty="0" sz="1050" spc="-21">
                <a:solidFill>
                  <a:srgbClr val="323232"/>
                </a:solidFill>
                <a:latin typeface="WWGHKU+Lato-Bold"/>
                <a:cs typeface="WWGHKU+Lato-Bold"/>
              </a:rPr>
              <a:t>BLOG</a:t>
            </a: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457200" y="501004"/>
            <a:ext cx="6645600" cy="9226612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2418363" y="692534"/>
            <a:ext cx="907092" cy="20881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44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323232"/>
                </a:solidFill>
                <a:latin typeface="GKSDMR+Lato-Regular"/>
                <a:cs typeface="GKSDMR+Lato-Regular"/>
              </a:rPr>
              <a:t>2</a:t>
            </a:r>
            <a:r>
              <a:rPr dirty="0" sz="1100" spc="16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100" spc="13">
                <a:solidFill>
                  <a:srgbClr val="323232"/>
                </a:solidFill>
                <a:latin typeface="GKSDMR+Lato-Regular"/>
                <a:cs typeface="GKSDMR+Lato-Regular"/>
              </a:rPr>
              <a:t>DEC</a:t>
            </a:r>
            <a:r>
              <a:rPr dirty="0" sz="11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100" spc="12">
                <a:solidFill>
                  <a:srgbClr val="323232"/>
                </a:solidFill>
                <a:latin typeface="GKSDMR+Lato-Regular"/>
                <a:cs typeface="GKSDMR+Lato-Regular"/>
              </a:rPr>
              <a:t>2024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4525914" y="692534"/>
            <a:ext cx="717215" cy="20881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44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323232"/>
                </a:solidFill>
                <a:latin typeface="JWAKVJ+FontAwesome5Free-Regular"/>
                <a:cs typeface="JWAKVJ+FontAwesome5Free-Regular"/>
              </a:rPr>
              <a:t></a:t>
            </a:r>
            <a:r>
              <a:rPr dirty="0" sz="1100" spc="-15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323232"/>
                </a:solidFill>
                <a:latin typeface="GKSDMR+Lato-Regular"/>
                <a:cs typeface="GKSDMR+Lato-Regular"/>
              </a:rPr>
              <a:t>3</a:t>
            </a:r>
            <a:r>
              <a:rPr dirty="0" sz="1100" spc="16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100" spc="12">
                <a:solidFill>
                  <a:srgbClr val="323232"/>
                </a:solidFill>
                <a:latin typeface="GKSDMR+Lato-Regular"/>
                <a:cs typeface="GKSDMR+Lato-Regular"/>
              </a:rPr>
              <a:t>MIN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2418363" y="1170915"/>
            <a:ext cx="2761153" cy="74940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</a:pPr>
            <a:r>
              <a:rPr dirty="0" sz="1600">
                <a:solidFill>
                  <a:srgbClr val="323232"/>
                </a:solidFill>
                <a:latin typeface="WWGHKU+Lato-Bold"/>
                <a:cs typeface="WWGHKU+Lato-Bold"/>
              </a:rPr>
              <a:t>Een</a:t>
            </a:r>
            <a:r>
              <a:rPr dirty="0" sz="1600" spc="-91">
                <a:solidFill>
                  <a:srgbClr val="323232"/>
                </a:solidFill>
                <a:latin typeface="WWGHKU+Lato-Bold"/>
                <a:cs typeface="WWGHKU+Lato-Bold"/>
              </a:rPr>
              <a:t> </a:t>
            </a:r>
            <a:r>
              <a:rPr dirty="0" sz="1600">
                <a:solidFill>
                  <a:srgbClr val="323232"/>
                </a:solidFill>
                <a:latin typeface="WWGHKU+Lato-Bold"/>
                <a:cs typeface="WWGHKU+Lato-Bold"/>
              </a:rPr>
              <a:t>gestaffelde</a:t>
            </a:r>
            <a:r>
              <a:rPr dirty="0" sz="1600" spc="-91">
                <a:solidFill>
                  <a:srgbClr val="323232"/>
                </a:solidFill>
                <a:latin typeface="WWGHKU+Lato-Bold"/>
                <a:cs typeface="WWGHKU+Lato-Bold"/>
              </a:rPr>
              <a:t> </a:t>
            </a:r>
            <a:r>
              <a:rPr dirty="0" sz="1600">
                <a:solidFill>
                  <a:srgbClr val="323232"/>
                </a:solidFill>
                <a:latin typeface="WWGHKU+Lato-Bold"/>
                <a:cs typeface="WWGHKU+Lato-Bold"/>
              </a:rPr>
              <a:t>(belas-</a:t>
            </a:r>
          </a:p>
          <a:p>
            <a:pPr marL="0" marR="0">
              <a:lnSpc>
                <a:spcPts val="1840"/>
              </a:lnSpc>
              <a:spcBef>
                <a:spcPts val="50"/>
              </a:spcBef>
              <a:spcAft>
                <a:spcPts val="0"/>
              </a:spcAft>
            </a:pPr>
            <a:r>
              <a:rPr dirty="0" sz="1600">
                <a:solidFill>
                  <a:srgbClr val="323232"/>
                </a:solidFill>
                <a:latin typeface="WWGHKU+Lato-Bold"/>
                <a:cs typeface="WWGHKU+Lato-Bold"/>
              </a:rPr>
              <a:t>ting)renteregeling</a:t>
            </a:r>
            <a:r>
              <a:rPr dirty="0" sz="1600" spc="-91">
                <a:solidFill>
                  <a:srgbClr val="323232"/>
                </a:solidFill>
                <a:latin typeface="WWGHKU+Lato-Bold"/>
                <a:cs typeface="WWGHKU+Lato-Bold"/>
              </a:rPr>
              <a:t> </a:t>
            </a:r>
            <a:r>
              <a:rPr dirty="0" sz="1600">
                <a:solidFill>
                  <a:srgbClr val="323232"/>
                </a:solidFill>
                <a:latin typeface="WWGHKU+Lato-Bold"/>
                <a:cs typeface="WWGHKU+Lato-Bold"/>
              </a:rPr>
              <a:t>met</a:t>
            </a:r>
            <a:r>
              <a:rPr dirty="0" sz="1600" spc="-91">
                <a:solidFill>
                  <a:srgbClr val="323232"/>
                </a:solidFill>
                <a:latin typeface="WWGHKU+Lato-Bold"/>
                <a:cs typeface="WWGHKU+Lato-Bold"/>
              </a:rPr>
              <a:t> </a:t>
            </a:r>
            <a:r>
              <a:rPr dirty="0" sz="1600">
                <a:solidFill>
                  <a:srgbClr val="323232"/>
                </a:solidFill>
                <a:latin typeface="WWGHKU+Lato-Bold"/>
                <a:cs typeface="WWGHKU+Lato-Bold"/>
              </a:rPr>
              <a:t>een</a:t>
            </a:r>
          </a:p>
          <a:p>
            <a:pPr marL="0" marR="0">
              <a:lnSpc>
                <a:spcPts val="1840"/>
              </a:lnSpc>
              <a:spcBef>
                <a:spcPts val="0"/>
              </a:spcBef>
              <a:spcAft>
                <a:spcPts val="0"/>
              </a:spcAft>
            </a:pPr>
            <a:r>
              <a:rPr dirty="0" sz="1600">
                <a:solidFill>
                  <a:srgbClr val="323232"/>
                </a:solidFill>
                <a:latin typeface="WWGHKU+Lato-Bold"/>
                <a:cs typeface="WWGHKU+Lato-Bold"/>
              </a:rPr>
              <a:t>koppeling</a:t>
            </a:r>
            <a:r>
              <a:rPr dirty="0" sz="1600" spc="-85">
                <a:solidFill>
                  <a:srgbClr val="323232"/>
                </a:solidFill>
                <a:latin typeface="WWGHKU+Lato-Bold"/>
                <a:cs typeface="WWGHKU+Lato-Bold"/>
              </a:rPr>
              <a:t> </a:t>
            </a:r>
            <a:r>
              <a:rPr dirty="0" sz="1600">
                <a:solidFill>
                  <a:srgbClr val="323232"/>
                </a:solidFill>
                <a:latin typeface="WWGHKU+Lato-Bold"/>
                <a:cs typeface="WWGHKU+Lato-Bold"/>
              </a:rPr>
              <a:t>aan</a:t>
            </a:r>
            <a:r>
              <a:rPr dirty="0" sz="1600" spc="-91">
                <a:solidFill>
                  <a:srgbClr val="323232"/>
                </a:solidFill>
                <a:latin typeface="WWGHKU+Lato-Bold"/>
                <a:cs typeface="WWGHKU+Lato-Bold"/>
              </a:rPr>
              <a:t> </a:t>
            </a:r>
            <a:r>
              <a:rPr dirty="0" sz="1600">
                <a:solidFill>
                  <a:srgbClr val="323232"/>
                </a:solidFill>
                <a:latin typeface="WWGHKU+Lato-Bold"/>
                <a:cs typeface="WWGHKU+Lato-Bold"/>
              </a:rPr>
              <a:t>de</a:t>
            </a:r>
            <a:r>
              <a:rPr dirty="0" sz="1600" spc="-90">
                <a:solidFill>
                  <a:srgbClr val="323232"/>
                </a:solidFill>
                <a:latin typeface="WWGHKU+Lato-Bold"/>
                <a:cs typeface="WWGHKU+Lato-Bold"/>
              </a:rPr>
              <a:t> </a:t>
            </a:r>
            <a:r>
              <a:rPr dirty="0" sz="1600">
                <a:solidFill>
                  <a:srgbClr val="323232"/>
                </a:solidFill>
                <a:latin typeface="WWGHKU+Lato-Bold"/>
                <a:cs typeface="WWGHKU+Lato-Bold"/>
              </a:rPr>
              <a:t>marktrente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418363" y="2044274"/>
            <a:ext cx="1075268" cy="2332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36"/>
              </a:lnSpc>
              <a:spcBef>
                <a:spcPts val="0"/>
              </a:spcBef>
              <a:spcAft>
                <a:spcPts val="0"/>
              </a:spcAft>
            </a:pPr>
            <a:r>
              <a:rPr dirty="0" sz="1300" spc="-18">
                <a:solidFill>
                  <a:srgbClr val="323232"/>
                </a:solidFill>
                <a:latin typeface="WWGHKU+Lato-Bold"/>
                <a:cs typeface="WWGHKU+Lato-Bold"/>
              </a:rPr>
              <a:t>Lees</a:t>
            </a:r>
            <a:r>
              <a:rPr dirty="0" sz="1300" spc="-68">
                <a:solidFill>
                  <a:srgbClr val="323232"/>
                </a:solidFill>
                <a:latin typeface="WWGHKU+Lato-Bold"/>
                <a:cs typeface="WWGHKU+Lato-Bold"/>
              </a:rPr>
              <a:t> </a:t>
            </a:r>
            <a:r>
              <a:rPr dirty="0" sz="1300" spc="-12">
                <a:solidFill>
                  <a:srgbClr val="323232"/>
                </a:solidFill>
                <a:latin typeface="WWGHKU+Lato-Bold"/>
                <a:cs typeface="WWGHKU+Lato-Bold"/>
              </a:rPr>
              <a:t>meer</a:t>
            </a:r>
            <a:r>
              <a:rPr dirty="0" sz="1300" spc="562">
                <a:solidFill>
                  <a:srgbClr val="323232"/>
                </a:solidFill>
                <a:latin typeface="WWGHKU+Lato-Bold"/>
                <a:cs typeface="WWGHKU+Lato-Bold"/>
              </a:rPr>
              <a:t> </a:t>
            </a:r>
            <a:r>
              <a:rPr dirty="0" sz="950">
                <a:solidFill>
                  <a:srgbClr val="323232"/>
                </a:solidFill>
                <a:latin typeface="SQAGPJ+FontAwesome5Free-Solid"/>
                <a:cs typeface="SQAGPJ+FontAwesome5Free-Solid"/>
              </a:rPr>
              <a:t>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2367555" y="2338956"/>
            <a:ext cx="2967533" cy="72095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36"/>
              </a:lnSpc>
              <a:spcBef>
                <a:spcPts val="0"/>
              </a:spcBef>
              <a:spcAft>
                <a:spcPts val="0"/>
              </a:spcAft>
            </a:pPr>
            <a:r>
              <a:rPr dirty="0" sz="1300" spc="-15">
                <a:solidFill>
                  <a:srgbClr val="323232"/>
                </a:solidFill>
                <a:latin typeface="GKSDMR+Lato-Regular"/>
                <a:cs typeface="GKSDMR+Lato-Regular"/>
              </a:rPr>
              <a:t>(https://www.nextens.nl/ﬁscaal-</a:t>
            </a:r>
          </a:p>
          <a:p>
            <a:pPr marL="0" marR="0">
              <a:lnSpc>
                <a:spcPts val="1280"/>
              </a:lnSpc>
              <a:spcBef>
                <a:spcPts val="0"/>
              </a:spcBef>
              <a:spcAft>
                <a:spcPts val="0"/>
              </a:spcAft>
            </a:pPr>
            <a:r>
              <a:rPr dirty="0" sz="1300" spc="-15">
                <a:solidFill>
                  <a:srgbClr val="323232"/>
                </a:solidFill>
                <a:latin typeface="GKSDMR+Lato-Regular"/>
                <a:cs typeface="GKSDMR+Lato-Regular"/>
              </a:rPr>
              <a:t>nieuws/nieuws/cat2/een-gestaffelde-</a:t>
            </a:r>
          </a:p>
          <a:p>
            <a:pPr marL="0" marR="0">
              <a:lnSpc>
                <a:spcPts val="1280"/>
              </a:lnSpc>
              <a:spcBef>
                <a:spcPts val="0"/>
              </a:spcBef>
              <a:spcAft>
                <a:spcPts val="0"/>
              </a:spcAft>
            </a:pPr>
            <a:r>
              <a:rPr dirty="0" sz="1300" spc="-10">
                <a:solidFill>
                  <a:srgbClr val="323232"/>
                </a:solidFill>
                <a:latin typeface="GKSDMR+Lato-Regular"/>
                <a:cs typeface="GKSDMR+Lato-Regular"/>
              </a:rPr>
              <a:t>belastingrenteregeling-met-een-koppe-</a:t>
            </a:r>
          </a:p>
          <a:p>
            <a:pPr marL="0" marR="0">
              <a:lnSpc>
                <a:spcPts val="1280"/>
              </a:lnSpc>
              <a:spcBef>
                <a:spcPts val="0"/>
              </a:spcBef>
              <a:spcAft>
                <a:spcPts val="0"/>
              </a:spcAft>
            </a:pP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ling-aan-de-marktrente/)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3419236" y="4860189"/>
            <a:ext cx="2933721" cy="647788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79132" marR="0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dirty="0" sz="2000">
                <a:solidFill>
                  <a:srgbClr val="323232"/>
                </a:solidFill>
                <a:latin typeface="WWGHKU+Lato-Bold"/>
                <a:cs typeface="WWGHKU+Lato-Bold"/>
              </a:rPr>
              <a:t>Net</a:t>
            </a:r>
            <a:r>
              <a:rPr dirty="0" sz="2000" spc="-115">
                <a:solidFill>
                  <a:srgbClr val="323232"/>
                </a:solidFill>
                <a:latin typeface="WWGHKU+Lato-Bold"/>
                <a:cs typeface="WWGHKU+Lato-Bold"/>
              </a:rPr>
              <a:t> </a:t>
            </a:r>
            <a:r>
              <a:rPr dirty="0" sz="2000">
                <a:solidFill>
                  <a:srgbClr val="323232"/>
                </a:solidFill>
                <a:latin typeface="WWGHKU+Lato-Bold"/>
                <a:cs typeface="WWGHKU+Lato-Bold"/>
              </a:rPr>
              <a:t>als</a:t>
            </a:r>
            <a:r>
              <a:rPr dirty="0" sz="2000" spc="-114">
                <a:solidFill>
                  <a:srgbClr val="323232"/>
                </a:solidFill>
                <a:latin typeface="WWGHKU+Lato-Bold"/>
                <a:cs typeface="WWGHKU+Lato-Bold"/>
              </a:rPr>
              <a:t> </a:t>
            </a:r>
            <a:r>
              <a:rPr dirty="0" sz="2000">
                <a:solidFill>
                  <a:srgbClr val="323232"/>
                </a:solidFill>
                <a:latin typeface="WWGHKU+Lato-Bold"/>
                <a:cs typeface="WWGHKU+Lato-Bold"/>
              </a:rPr>
              <a:t>20.000</a:t>
            </a:r>
            <a:r>
              <a:rPr dirty="0" sz="2000" spc="-114">
                <a:solidFill>
                  <a:srgbClr val="323232"/>
                </a:solidFill>
                <a:latin typeface="WWGHKU+Lato-Bold"/>
                <a:cs typeface="WWGHKU+Lato-Bold"/>
              </a:rPr>
              <a:t> </a:t>
            </a:r>
            <a:r>
              <a:rPr dirty="0" sz="2000">
                <a:solidFill>
                  <a:srgbClr val="323232"/>
                </a:solidFill>
                <a:latin typeface="WWGHKU+Lato-Bold"/>
                <a:cs typeface="WWGHKU+Lato-Bold"/>
              </a:rPr>
              <a:t>anderen</a:t>
            </a:r>
          </a:p>
          <a:p>
            <a:pPr marL="0" marR="0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dirty="0" sz="2000">
                <a:solidFill>
                  <a:srgbClr val="323232"/>
                </a:solidFill>
                <a:latin typeface="WWGHKU+Lato-Bold"/>
                <a:cs typeface="WWGHKU+Lato-Bold"/>
              </a:rPr>
              <a:t>het</a:t>
            </a:r>
            <a:r>
              <a:rPr dirty="0" sz="2000" spc="-115">
                <a:solidFill>
                  <a:srgbClr val="323232"/>
                </a:solidFill>
                <a:latin typeface="WWGHKU+Lato-Bold"/>
                <a:cs typeface="WWGHKU+Lato-Bold"/>
              </a:rPr>
              <a:t> </a:t>
            </a:r>
            <a:r>
              <a:rPr dirty="0" sz="2000">
                <a:solidFill>
                  <a:srgbClr val="323232"/>
                </a:solidFill>
                <a:latin typeface="WWGHKU+Lato-Bold"/>
                <a:cs typeface="WWGHKU+Lato-Bold"/>
              </a:rPr>
              <a:t>meest</a:t>
            </a:r>
            <a:r>
              <a:rPr dirty="0" sz="2000" spc="-115">
                <a:solidFill>
                  <a:srgbClr val="323232"/>
                </a:solidFill>
                <a:latin typeface="WWGHKU+Lato-Bold"/>
                <a:cs typeface="WWGHKU+Lato-Bold"/>
              </a:rPr>
              <a:t> </a:t>
            </a:r>
            <a:r>
              <a:rPr dirty="0" sz="2000">
                <a:solidFill>
                  <a:srgbClr val="323232"/>
                </a:solidFill>
                <a:latin typeface="WWGHKU+Lato-Bold"/>
                <a:cs typeface="WWGHKU+Lato-Bold"/>
              </a:rPr>
              <a:t>actuele</a:t>
            </a:r>
            <a:r>
              <a:rPr dirty="0" sz="2000" spc="-113">
                <a:solidFill>
                  <a:srgbClr val="323232"/>
                </a:solidFill>
                <a:latin typeface="WWGHKU+Lato-Bold"/>
                <a:cs typeface="WWGHKU+Lato-Bold"/>
              </a:rPr>
              <a:t> </a:t>
            </a:r>
            <a:r>
              <a:rPr dirty="0" sz="2000">
                <a:solidFill>
                  <a:srgbClr val="323232"/>
                </a:solidFill>
                <a:latin typeface="WWGHKU+Lato-Bold"/>
                <a:cs typeface="WWGHKU+Lato-Bold"/>
              </a:rPr>
              <a:t>ﬁscale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4353201" y="5469878"/>
            <a:ext cx="1065026" cy="34294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dirty="0" sz="2000">
                <a:solidFill>
                  <a:srgbClr val="323232"/>
                </a:solidFill>
                <a:latin typeface="WWGHKU+Lato-Bold"/>
                <a:cs typeface="WWGHKU+Lato-Bold"/>
              </a:rPr>
              <a:t>nieuws?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3619133" y="5864985"/>
            <a:ext cx="2532784" cy="2332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36"/>
              </a:lnSpc>
              <a:spcBef>
                <a:spcPts val="0"/>
              </a:spcBef>
              <a:spcAft>
                <a:spcPts val="0"/>
              </a:spcAft>
            </a:pP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Schrijf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je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in</a:t>
            </a:r>
            <a:r>
              <a:rPr dirty="0" sz="1300" spc="-1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6">
                <a:solidFill>
                  <a:srgbClr val="323232"/>
                </a:solidFill>
                <a:latin typeface="GKSDMR+Lato-Regular"/>
                <a:cs typeface="GKSDMR+Lato-Regular"/>
              </a:rPr>
              <a:t>voor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0">
                <a:solidFill>
                  <a:srgbClr val="323232"/>
                </a:solidFill>
                <a:latin typeface="GKSDMR+Lato-Regular"/>
                <a:cs typeface="GKSDMR+Lato-Regular"/>
              </a:rPr>
              <a:t>onze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0">
                <a:solidFill>
                  <a:srgbClr val="323232"/>
                </a:solidFill>
                <a:latin typeface="GKSDMR+Lato-Regular"/>
                <a:cs typeface="GKSDMR+Lato-Regular"/>
              </a:rPr>
              <a:t>nieuwsbrief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660429" y="8418769"/>
            <a:ext cx="3822874" cy="22100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440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>
                <a:solidFill>
                  <a:srgbClr val="323232"/>
                </a:solidFill>
                <a:latin typeface="KAFLVL+Lato-Black"/>
                <a:cs typeface="KAFLVL+Lato-Black"/>
              </a:rPr>
              <a:t>Producten</a:t>
            </a:r>
            <a:r>
              <a:rPr dirty="0" sz="1200">
                <a:solidFill>
                  <a:srgbClr val="323232"/>
                </a:solidFill>
                <a:latin typeface="KAFLVL+Lato-Black"/>
                <a:cs typeface="KAFLVL+Lato-Black"/>
              </a:rPr>
              <a:t> </a:t>
            </a:r>
            <a:r>
              <a:rPr dirty="0" sz="1200">
                <a:solidFill>
                  <a:srgbClr val="323232"/>
                </a:solidFill>
                <a:latin typeface="KAFLVL+Lato-Black"/>
                <a:cs typeface="KAFLVL+Lato-Black"/>
              </a:rPr>
              <a:t>advieskantoren</a:t>
            </a:r>
            <a:r>
              <a:rPr dirty="0" sz="1200">
                <a:solidFill>
                  <a:srgbClr val="323232"/>
                </a:solidFill>
                <a:latin typeface="KAFLVL+Lato-Black"/>
                <a:cs typeface="KAFLVL+Lato-Black"/>
              </a:rPr>
              <a:t> </a:t>
            </a:r>
            <a:r>
              <a:rPr dirty="0" sz="1200">
                <a:solidFill>
                  <a:srgbClr val="323232"/>
                </a:solidFill>
                <a:latin typeface="KAFLVL+Lato-Black"/>
                <a:cs typeface="KAFLVL+Lato-Black"/>
              </a:rPr>
              <a:t>(https://www.nextens.nl/)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660429" y="8723613"/>
            <a:ext cx="6390422" cy="52585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440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>
                <a:solidFill>
                  <a:srgbClr val="323232"/>
                </a:solidFill>
                <a:latin typeface="GKSDMR+Lato-Regular"/>
                <a:cs typeface="GKSDMR+Lato-Regular"/>
              </a:rPr>
              <a:t>Kennisbank</a:t>
            </a:r>
            <a:r>
              <a:rPr dirty="0" sz="12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200">
                <a:solidFill>
                  <a:srgbClr val="323232"/>
                </a:solidFill>
                <a:latin typeface="GKSDMR+Lato-Regular"/>
                <a:cs typeface="GKSDMR+Lato-Regular"/>
              </a:rPr>
              <a:t>voor</a:t>
            </a:r>
            <a:r>
              <a:rPr dirty="0" sz="12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200">
                <a:solidFill>
                  <a:srgbClr val="323232"/>
                </a:solidFill>
                <a:latin typeface="GKSDMR+Lato-Regular"/>
                <a:cs typeface="GKSDMR+Lato-Regular"/>
              </a:rPr>
              <a:t>advieskantoren</a:t>
            </a:r>
            <a:r>
              <a:rPr dirty="0" sz="12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200">
                <a:solidFill>
                  <a:srgbClr val="323232"/>
                </a:solidFill>
                <a:latin typeface="GKSDMR+Lato-Regular"/>
                <a:cs typeface="GKSDMR+Lato-Regular"/>
              </a:rPr>
              <a:t>(https://www.nextens.nl/kennisoplossingen/nextens-naslag/)</a:t>
            </a:r>
          </a:p>
          <a:p>
            <a:pPr marL="0" marR="0">
              <a:lnSpc>
                <a:spcPts val="1440"/>
              </a:lnSpc>
              <a:spcBef>
                <a:spcPts val="960"/>
              </a:spcBef>
              <a:spcAft>
                <a:spcPts val="0"/>
              </a:spcAft>
            </a:pPr>
            <a:r>
              <a:rPr dirty="0" sz="1200">
                <a:solidFill>
                  <a:srgbClr val="323232"/>
                </a:solidFill>
                <a:latin typeface="GKSDMR+Lato-Regular"/>
                <a:cs typeface="GKSDMR+Lato-Regular"/>
              </a:rPr>
              <a:t>Inkomstenbelasting</a:t>
            </a:r>
            <a:r>
              <a:rPr dirty="0" sz="12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200">
                <a:solidFill>
                  <a:srgbClr val="323232"/>
                </a:solidFill>
                <a:latin typeface="GKSDMR+Lato-Regular"/>
                <a:cs typeface="GKSDMR+Lato-Regular"/>
              </a:rPr>
              <a:t>(/aangiftesoftware/inkomstenbelasting/)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660429" y="9333301"/>
            <a:ext cx="3647894" cy="22100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440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>
                <a:solidFill>
                  <a:srgbClr val="323232"/>
                </a:solidFill>
                <a:latin typeface="GKSDMR+Lato-Regular"/>
                <a:cs typeface="GKSDMR+Lato-Regular"/>
              </a:rPr>
              <a:t>Omzetbelasting</a:t>
            </a:r>
            <a:r>
              <a:rPr dirty="0" sz="12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200">
                <a:solidFill>
                  <a:srgbClr val="323232"/>
                </a:solidFill>
                <a:latin typeface="GKSDMR+Lato-Regular"/>
                <a:cs typeface="GKSDMR+Lato-Regular"/>
              </a:rPr>
              <a:t>(/aangiftesoftware/omzetbelasting/)</a:t>
            </a:r>
          </a:p>
        </p:txBody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457200" y="501004"/>
            <a:ext cx="6645600" cy="9226612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660429" y="563954"/>
            <a:ext cx="5219365" cy="83069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440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>
                <a:solidFill>
                  <a:srgbClr val="323232"/>
                </a:solidFill>
                <a:latin typeface="GKSDMR+Lato-Regular"/>
                <a:cs typeface="GKSDMR+Lato-Regular"/>
              </a:rPr>
              <a:t>Vennootschapsbelasting</a:t>
            </a:r>
            <a:r>
              <a:rPr dirty="0" sz="12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200">
                <a:solidFill>
                  <a:srgbClr val="323232"/>
                </a:solidFill>
                <a:latin typeface="GKSDMR+Lato-Regular"/>
                <a:cs typeface="GKSDMR+Lato-Regular"/>
              </a:rPr>
              <a:t>(/aangiftesoftware/vennootschapsbelasting/)</a:t>
            </a:r>
          </a:p>
          <a:p>
            <a:pPr marL="0" marR="0">
              <a:lnSpc>
                <a:spcPts val="1440"/>
              </a:lnSpc>
              <a:spcBef>
                <a:spcPts val="960"/>
              </a:spcBef>
              <a:spcAft>
                <a:spcPts val="0"/>
              </a:spcAft>
            </a:pPr>
            <a:r>
              <a:rPr dirty="0" sz="1200">
                <a:solidFill>
                  <a:srgbClr val="323232"/>
                </a:solidFill>
                <a:latin typeface="GKSDMR+Lato-Regular"/>
                <a:cs typeface="GKSDMR+Lato-Regular"/>
              </a:rPr>
              <a:t>Schenkbelasting</a:t>
            </a:r>
            <a:r>
              <a:rPr dirty="0" sz="12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200">
                <a:solidFill>
                  <a:srgbClr val="323232"/>
                </a:solidFill>
                <a:latin typeface="GKSDMR+Lato-Regular"/>
                <a:cs typeface="GKSDMR+Lato-Regular"/>
              </a:rPr>
              <a:t>en</a:t>
            </a:r>
            <a:r>
              <a:rPr dirty="0" sz="12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200">
                <a:solidFill>
                  <a:srgbClr val="323232"/>
                </a:solidFill>
                <a:latin typeface="GKSDMR+Lato-Regular"/>
                <a:cs typeface="GKSDMR+Lato-Regular"/>
              </a:rPr>
              <a:t>Erfbelasting</a:t>
            </a:r>
            <a:r>
              <a:rPr dirty="0" sz="12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200">
                <a:solidFill>
                  <a:srgbClr val="323232"/>
                </a:solidFill>
                <a:latin typeface="GKSDMR+Lato-Regular"/>
                <a:cs typeface="GKSDMR+Lato-Regular"/>
              </a:rPr>
              <a:t>(/aangiftesoftware/schenk-en-erfbelasting/)</a:t>
            </a:r>
          </a:p>
          <a:p>
            <a:pPr marL="0" marR="0">
              <a:lnSpc>
                <a:spcPts val="1440"/>
              </a:lnSpc>
              <a:spcBef>
                <a:spcPts val="960"/>
              </a:spcBef>
              <a:spcAft>
                <a:spcPts val="0"/>
              </a:spcAft>
            </a:pPr>
            <a:r>
              <a:rPr dirty="0" sz="1200">
                <a:solidFill>
                  <a:srgbClr val="323232"/>
                </a:solidFill>
                <a:latin typeface="GKSDMR+Lato-Regular"/>
                <a:cs typeface="GKSDMR+Lato-Regular"/>
              </a:rPr>
              <a:t>Jaarrekening</a:t>
            </a:r>
            <a:r>
              <a:rPr dirty="0" sz="12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200">
                <a:solidFill>
                  <a:srgbClr val="323232"/>
                </a:solidFill>
                <a:latin typeface="GKSDMR+Lato-Regular"/>
                <a:cs typeface="GKSDMR+Lato-Regular"/>
              </a:rPr>
              <a:t>(/aangiftesoftware/nextens-jaarrekening/)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660429" y="1478487"/>
            <a:ext cx="4481795" cy="22100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440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>
                <a:solidFill>
                  <a:srgbClr val="323232"/>
                </a:solidFill>
                <a:latin typeface="GKSDMR+Lato-Regular"/>
                <a:cs typeface="GKSDMR+Lato-Regular"/>
              </a:rPr>
              <a:t>Dividendbelasting</a:t>
            </a:r>
            <a:r>
              <a:rPr dirty="0" sz="12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200">
                <a:solidFill>
                  <a:srgbClr val="323232"/>
                </a:solidFill>
                <a:latin typeface="GKSDMR+Lato-Regular"/>
                <a:cs typeface="GKSDMR+Lato-Regular"/>
              </a:rPr>
              <a:t>(/aangiftesoftware/nextens-dividendbelasting)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660429" y="2281374"/>
            <a:ext cx="6327097" cy="2332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36"/>
              </a:lnSpc>
              <a:spcBef>
                <a:spcPts val="0"/>
              </a:spcBef>
              <a:spcAft>
                <a:spcPts val="0"/>
              </a:spcAft>
            </a:pPr>
            <a:r>
              <a:rPr dirty="0" sz="1300">
                <a:solidFill>
                  <a:srgbClr val="323232"/>
                </a:solidFill>
                <a:latin typeface="TMDNWB+FontAwesome5Brands-Regular"/>
                <a:cs typeface="TMDNWB+FontAwesome5Brands-Regular"/>
              </a:rPr>
              <a:t></a:t>
            </a:r>
            <a:r>
              <a:rPr dirty="0" sz="1300" spc="-88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dirty="0" sz="1300" spc="-14">
                <a:solidFill>
                  <a:srgbClr val="323232"/>
                </a:solidFill>
                <a:latin typeface="GKSDMR+Lato-Regular"/>
                <a:cs typeface="GKSDMR+Lato-Regular"/>
              </a:rPr>
              <a:t>(https://www.facebook.com/NextensNL/)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>
                <a:solidFill>
                  <a:srgbClr val="323232"/>
                </a:solidFill>
                <a:latin typeface="TMDNWB+FontAwesome5Brands-Regular"/>
                <a:cs typeface="TMDNWB+FontAwesome5Brands-Regular"/>
              </a:rPr>
              <a:t></a:t>
            </a:r>
            <a:r>
              <a:rPr dirty="0" sz="1300" spc="-95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dirty="0" sz="1300" spc="-21">
                <a:solidFill>
                  <a:srgbClr val="323232"/>
                </a:solidFill>
                <a:latin typeface="GKSDMR+Lato-Regular"/>
                <a:cs typeface="GKSDMR+Lato-Regular"/>
              </a:rPr>
              <a:t>(https://www.linkedin.com/company/nex-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660429" y="2586219"/>
            <a:ext cx="568613" cy="53804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36"/>
              </a:lnSpc>
              <a:spcBef>
                <a:spcPts val="0"/>
              </a:spcBef>
              <a:spcAft>
                <a:spcPts val="0"/>
              </a:spcAft>
            </a:pP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tens/)</a:t>
            </a:r>
          </a:p>
          <a:p>
            <a:pPr marL="0" marR="0">
              <a:lnSpc>
                <a:spcPts val="1536"/>
              </a:lnSpc>
              <a:spcBef>
                <a:spcPts val="864"/>
              </a:spcBef>
              <a:spcAft>
                <a:spcPts val="0"/>
              </a:spcAft>
            </a:pP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caal/)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1444243" y="2586219"/>
            <a:ext cx="5569195" cy="2332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36"/>
              </a:lnSpc>
              <a:spcBef>
                <a:spcPts val="0"/>
              </a:spcBef>
              <a:spcAft>
                <a:spcPts val="0"/>
              </a:spcAft>
            </a:pPr>
            <a:r>
              <a:rPr dirty="0" sz="1300" spc="-17">
                <a:solidFill>
                  <a:srgbClr val="323232"/>
                </a:solidFill>
                <a:latin typeface="GKSDMR+Lato-Regular"/>
                <a:cs typeface="GKSDMR+Lato-Regular"/>
              </a:rPr>
              <a:t>(https://twitter.com/Nextens_NL)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>
                <a:solidFill>
                  <a:srgbClr val="323232"/>
                </a:solidFill>
                <a:latin typeface="TMDNWB+FontAwesome5Brands-Regular"/>
                <a:cs typeface="TMDNWB+FontAwesome5Brands-Regular"/>
              </a:rPr>
              <a:t></a:t>
            </a:r>
            <a:r>
              <a:rPr dirty="0" sz="1300" spc="-95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dirty="0" sz="1300" spc="-16">
                <a:solidFill>
                  <a:srgbClr val="323232"/>
                </a:solidFill>
                <a:latin typeface="GKSDMR+Lato-Regular"/>
                <a:cs typeface="GKSDMR+Lato-Regular"/>
              </a:rPr>
              <a:t>(https://www.instagram.com/nextensﬁs-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660429" y="3205936"/>
            <a:ext cx="3191390" cy="52585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440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>
                <a:solidFill>
                  <a:srgbClr val="323232"/>
                </a:solidFill>
                <a:latin typeface="KAFLVL+Lato-Black"/>
                <a:cs typeface="KAFLVL+Lato-Black"/>
              </a:rPr>
              <a:t>Producten</a:t>
            </a:r>
            <a:r>
              <a:rPr dirty="0" sz="1200">
                <a:solidFill>
                  <a:srgbClr val="323232"/>
                </a:solidFill>
                <a:latin typeface="KAFLVL+Lato-Black"/>
                <a:cs typeface="KAFLVL+Lato-Black"/>
              </a:rPr>
              <a:t> </a:t>
            </a:r>
            <a:r>
              <a:rPr dirty="0" sz="1200">
                <a:solidFill>
                  <a:srgbClr val="323232"/>
                </a:solidFill>
                <a:latin typeface="KAFLVL+Lato-Black"/>
                <a:cs typeface="KAFLVL+Lato-Black"/>
              </a:rPr>
              <a:t>bedrijfsleven</a:t>
            </a:r>
            <a:r>
              <a:rPr dirty="0" sz="1200">
                <a:solidFill>
                  <a:srgbClr val="323232"/>
                </a:solidFill>
                <a:latin typeface="KAFLVL+Lato-Black"/>
                <a:cs typeface="KAFLVL+Lato-Black"/>
              </a:rPr>
              <a:t> </a:t>
            </a:r>
            <a:r>
              <a:rPr dirty="0" sz="1200">
                <a:solidFill>
                  <a:srgbClr val="323232"/>
                </a:solidFill>
                <a:latin typeface="KAFLVL+Lato-Black"/>
                <a:cs typeface="KAFLVL+Lato-Black"/>
              </a:rPr>
              <a:t>(/aangiftesoftware)</a:t>
            </a:r>
          </a:p>
          <a:p>
            <a:pPr marL="0" marR="0">
              <a:lnSpc>
                <a:spcPts val="1440"/>
              </a:lnSpc>
              <a:spcBef>
                <a:spcPts val="960"/>
              </a:spcBef>
              <a:spcAft>
                <a:spcPts val="0"/>
              </a:spcAft>
            </a:pPr>
            <a:r>
              <a:rPr dirty="0" sz="1200">
                <a:solidFill>
                  <a:srgbClr val="323232"/>
                </a:solidFill>
                <a:latin typeface="GKSDMR+Lato-Regular"/>
                <a:cs typeface="GKSDMR+Lato-Regular"/>
              </a:rPr>
              <a:t>Grip</a:t>
            </a:r>
            <a:r>
              <a:rPr dirty="0" sz="12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200">
                <a:solidFill>
                  <a:srgbClr val="323232"/>
                </a:solidFill>
                <a:latin typeface="GKSDMR+Lato-Regular"/>
                <a:cs typeface="GKSDMR+Lato-Regular"/>
              </a:rPr>
              <a:t>BTW</a:t>
            </a:r>
            <a:r>
              <a:rPr dirty="0" sz="12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200">
                <a:solidFill>
                  <a:srgbClr val="323232"/>
                </a:solidFill>
                <a:latin typeface="GKSDMR+Lato-Regular"/>
                <a:cs typeface="GKSDMR+Lato-Regular"/>
              </a:rPr>
              <a:t>(/nextens-grip)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660429" y="3815623"/>
            <a:ext cx="1784535" cy="22100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440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>
                <a:solidFill>
                  <a:srgbClr val="323232"/>
                </a:solidFill>
                <a:latin typeface="GKSDMR+Lato-Regular"/>
                <a:cs typeface="GKSDMR+Lato-Regular"/>
              </a:rPr>
              <a:t>Grip</a:t>
            </a:r>
            <a:r>
              <a:rPr dirty="0" sz="12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200">
                <a:solidFill>
                  <a:srgbClr val="323232"/>
                </a:solidFill>
                <a:latin typeface="GKSDMR+Lato-Regular"/>
                <a:cs typeface="GKSDMR+Lato-Regular"/>
              </a:rPr>
              <a:t>VPB</a:t>
            </a:r>
            <a:r>
              <a:rPr dirty="0" sz="12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200">
                <a:solidFill>
                  <a:srgbClr val="323232"/>
                </a:solidFill>
                <a:latin typeface="GKSDMR+Lato-Regular"/>
                <a:cs typeface="GKSDMR+Lato-Regular"/>
              </a:rPr>
              <a:t>(/nextens-grip)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660429" y="4120467"/>
            <a:ext cx="1898241" cy="22100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440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>
                <a:solidFill>
                  <a:srgbClr val="323232"/>
                </a:solidFill>
                <a:latin typeface="GKSDMR+Lato-Regular"/>
                <a:cs typeface="GKSDMR+Lato-Regular"/>
              </a:rPr>
              <a:t>Grip</a:t>
            </a:r>
            <a:r>
              <a:rPr dirty="0" sz="12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200" spc="-21">
                <a:solidFill>
                  <a:srgbClr val="323232"/>
                </a:solidFill>
                <a:latin typeface="GKSDMR+Lato-Regular"/>
                <a:cs typeface="GKSDMR+Lato-Regular"/>
              </a:rPr>
              <a:t>Totaal</a:t>
            </a:r>
            <a:r>
              <a:rPr dirty="0" sz="1200" spc="21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200">
                <a:solidFill>
                  <a:srgbClr val="323232"/>
                </a:solidFill>
                <a:latin typeface="GKSDMR+Lato-Regular"/>
                <a:cs typeface="GKSDMR+Lato-Regular"/>
              </a:rPr>
              <a:t>(/nextens-grip)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660429" y="4425312"/>
            <a:ext cx="5815944" cy="52584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440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>
                <a:solidFill>
                  <a:srgbClr val="323232"/>
                </a:solidFill>
                <a:latin typeface="GKSDMR+Lato-Regular"/>
                <a:cs typeface="GKSDMR+Lato-Regular"/>
              </a:rPr>
              <a:t>Grip</a:t>
            </a:r>
            <a:r>
              <a:rPr dirty="0" sz="12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200">
                <a:solidFill>
                  <a:srgbClr val="323232"/>
                </a:solidFill>
                <a:latin typeface="GKSDMR+Lato-Regular"/>
                <a:cs typeface="GKSDMR+Lato-Regular"/>
              </a:rPr>
              <a:t>Internationaal</a:t>
            </a:r>
            <a:r>
              <a:rPr dirty="0" sz="12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200">
                <a:solidFill>
                  <a:srgbClr val="323232"/>
                </a:solidFill>
                <a:latin typeface="GKSDMR+Lato-Regular"/>
                <a:cs typeface="GKSDMR+Lato-Regular"/>
              </a:rPr>
              <a:t>(/grip-internationaal)</a:t>
            </a:r>
          </a:p>
          <a:p>
            <a:pPr marL="0" marR="0">
              <a:lnSpc>
                <a:spcPts val="1440"/>
              </a:lnSpc>
              <a:spcBef>
                <a:spcPts val="960"/>
              </a:spcBef>
              <a:spcAft>
                <a:spcPts val="0"/>
              </a:spcAft>
            </a:pPr>
            <a:r>
              <a:rPr dirty="0" sz="1200">
                <a:solidFill>
                  <a:srgbClr val="323232"/>
                </a:solidFill>
                <a:latin typeface="GKSDMR+Lato-Regular"/>
                <a:cs typeface="GKSDMR+Lato-Regular"/>
              </a:rPr>
              <a:t>Dividendbelasting</a:t>
            </a:r>
            <a:r>
              <a:rPr dirty="0" sz="12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200">
                <a:solidFill>
                  <a:srgbClr val="323232"/>
                </a:solidFill>
                <a:latin typeface="GKSDMR+Lato-Regular"/>
                <a:cs typeface="GKSDMR+Lato-Regular"/>
              </a:rPr>
              <a:t>(/aangiftesoftware/nextens-dividendbelasting-voor-bedrijfsleven/)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660429" y="5187421"/>
            <a:ext cx="2330359" cy="22100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440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>
                <a:solidFill>
                  <a:srgbClr val="323232"/>
                </a:solidFill>
                <a:latin typeface="KAFLVL+Lato-Black"/>
                <a:cs typeface="KAFLVL+Lato-Black"/>
              </a:rPr>
              <a:t>Fiscaal</a:t>
            </a:r>
            <a:r>
              <a:rPr dirty="0" sz="1200">
                <a:solidFill>
                  <a:srgbClr val="323232"/>
                </a:solidFill>
                <a:latin typeface="KAFLVL+Lato-Black"/>
                <a:cs typeface="KAFLVL+Lato-Black"/>
              </a:rPr>
              <a:t> </a:t>
            </a:r>
            <a:r>
              <a:rPr dirty="0" sz="1200">
                <a:solidFill>
                  <a:srgbClr val="323232"/>
                </a:solidFill>
                <a:latin typeface="KAFLVL+Lato-Black"/>
                <a:cs typeface="KAFLVL+Lato-Black"/>
              </a:rPr>
              <a:t>nieuws</a:t>
            </a:r>
            <a:r>
              <a:rPr dirty="0" sz="1200">
                <a:solidFill>
                  <a:srgbClr val="323232"/>
                </a:solidFill>
                <a:latin typeface="KAFLVL+Lato-Black"/>
                <a:cs typeface="KAFLVL+Lato-Black"/>
              </a:rPr>
              <a:t> </a:t>
            </a:r>
            <a:r>
              <a:rPr dirty="0" sz="1200">
                <a:solidFill>
                  <a:srgbClr val="323232"/>
                </a:solidFill>
                <a:latin typeface="KAFLVL+Lato-Black"/>
                <a:cs typeface="KAFLVL+Lato-Black"/>
              </a:rPr>
              <a:t>(/ﬁscaal-nieuws)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660429" y="5492266"/>
            <a:ext cx="2265426" cy="22100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440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>
                <a:solidFill>
                  <a:srgbClr val="323232"/>
                </a:solidFill>
                <a:latin typeface="GKSDMR+Lato-Regular"/>
                <a:cs typeface="GKSDMR+Lato-Regular"/>
              </a:rPr>
              <a:t>Laatste</a:t>
            </a:r>
            <a:r>
              <a:rPr dirty="0" sz="12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200">
                <a:solidFill>
                  <a:srgbClr val="323232"/>
                </a:solidFill>
                <a:latin typeface="GKSDMR+Lato-Regular"/>
                <a:cs typeface="GKSDMR+Lato-Regular"/>
              </a:rPr>
              <a:t>nieuws</a:t>
            </a:r>
            <a:r>
              <a:rPr dirty="0" sz="12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200">
                <a:solidFill>
                  <a:srgbClr val="323232"/>
                </a:solidFill>
                <a:latin typeface="GKSDMR+Lato-Regular"/>
                <a:cs typeface="GKSDMR+Lato-Regular"/>
              </a:rPr>
              <a:t>(/ﬁscaal-nieuws)</a:t>
            </a:r>
          </a:p>
        </p:txBody>
      </p:sp>
      <p:sp>
        <p:nvSpPr>
          <p:cNvPr id="14" name="object 14"/>
          <p:cNvSpPr txBox="1"/>
          <p:nvPr/>
        </p:nvSpPr>
        <p:spPr>
          <a:xfrm>
            <a:off x="660429" y="5797110"/>
            <a:ext cx="2569203" cy="22100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440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>
                <a:solidFill>
                  <a:srgbClr val="323232"/>
                </a:solidFill>
                <a:latin typeface="GKSDMR+Lato-Regular"/>
                <a:cs typeface="GKSDMR+Lato-Regular"/>
              </a:rPr>
              <a:t>Podcasts</a:t>
            </a:r>
            <a:r>
              <a:rPr dirty="0" sz="12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200">
                <a:solidFill>
                  <a:srgbClr val="323232"/>
                </a:solidFill>
                <a:latin typeface="GKSDMR+Lato-Regular"/>
                <a:cs typeface="GKSDMR+Lato-Regular"/>
              </a:rPr>
              <a:t>(/ﬁscaal-nieuws/podcasts/)</a:t>
            </a:r>
          </a:p>
        </p:txBody>
      </p:sp>
      <p:sp>
        <p:nvSpPr>
          <p:cNvPr id="15" name="object 15"/>
          <p:cNvSpPr txBox="1"/>
          <p:nvPr/>
        </p:nvSpPr>
        <p:spPr>
          <a:xfrm>
            <a:off x="660429" y="6101954"/>
            <a:ext cx="4989055" cy="52585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440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>
                <a:solidFill>
                  <a:srgbClr val="323232"/>
                </a:solidFill>
                <a:latin typeface="GKSDMR+Lato-Regular"/>
                <a:cs typeface="GKSDMR+Lato-Regular"/>
              </a:rPr>
              <a:t>Kennisdocumenten</a:t>
            </a:r>
            <a:r>
              <a:rPr dirty="0" sz="12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200">
                <a:solidFill>
                  <a:srgbClr val="323232"/>
                </a:solidFill>
                <a:latin typeface="GKSDMR+Lato-Regular"/>
                <a:cs typeface="GKSDMR+Lato-Regular"/>
              </a:rPr>
              <a:t>(/ﬁscaal-nieuws/?_sft_contenttype=kennisdocument)</a:t>
            </a:r>
          </a:p>
          <a:p>
            <a:pPr marL="0" marR="0">
              <a:lnSpc>
                <a:spcPts val="1440"/>
              </a:lnSpc>
              <a:spcBef>
                <a:spcPts val="960"/>
              </a:spcBef>
              <a:spcAft>
                <a:spcPts val="0"/>
              </a:spcAft>
            </a:pPr>
            <a:r>
              <a:rPr dirty="0" sz="1200">
                <a:solidFill>
                  <a:srgbClr val="323232"/>
                </a:solidFill>
                <a:latin typeface="GKSDMR+Lato-Regular"/>
                <a:cs typeface="GKSDMR+Lato-Regular"/>
              </a:rPr>
              <a:t>Productnieuws</a:t>
            </a:r>
            <a:r>
              <a:rPr dirty="0" sz="12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200">
                <a:solidFill>
                  <a:srgbClr val="323232"/>
                </a:solidFill>
                <a:latin typeface="GKSDMR+Lato-Regular"/>
                <a:cs typeface="GKSDMR+Lato-Regular"/>
              </a:rPr>
              <a:t>(/over-nextens/ontwikkelingen/#productnieuws)</a:t>
            </a:r>
          </a:p>
        </p:txBody>
      </p:sp>
      <p:sp>
        <p:nvSpPr>
          <p:cNvPr id="16" name="object 16"/>
          <p:cNvSpPr txBox="1"/>
          <p:nvPr/>
        </p:nvSpPr>
        <p:spPr>
          <a:xfrm>
            <a:off x="660429" y="6864064"/>
            <a:ext cx="3113044" cy="22100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440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>
                <a:solidFill>
                  <a:srgbClr val="323232"/>
                </a:solidFill>
                <a:latin typeface="KAFLVL+Lato-Black"/>
                <a:cs typeface="KAFLVL+Lato-Black"/>
              </a:rPr>
              <a:t>Contact</a:t>
            </a:r>
            <a:r>
              <a:rPr dirty="0" sz="1200">
                <a:solidFill>
                  <a:srgbClr val="323232"/>
                </a:solidFill>
                <a:latin typeface="KAFLVL+Lato-Black"/>
                <a:cs typeface="KAFLVL+Lato-Black"/>
              </a:rPr>
              <a:t> </a:t>
            </a:r>
            <a:r>
              <a:rPr dirty="0" sz="1200">
                <a:solidFill>
                  <a:srgbClr val="323232"/>
                </a:solidFill>
                <a:latin typeface="KAFLVL+Lato-Black"/>
                <a:cs typeface="KAFLVL+Lato-Black"/>
              </a:rPr>
              <a:t>(https://www.nextens.nl/contact/)</a:t>
            </a:r>
          </a:p>
        </p:txBody>
      </p:sp>
      <p:sp>
        <p:nvSpPr>
          <p:cNvPr id="17" name="object 17"/>
          <p:cNvSpPr txBox="1"/>
          <p:nvPr/>
        </p:nvSpPr>
        <p:spPr>
          <a:xfrm>
            <a:off x="660429" y="7168908"/>
            <a:ext cx="4930525" cy="83069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440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>
                <a:solidFill>
                  <a:srgbClr val="323232"/>
                </a:solidFill>
                <a:latin typeface="GKSDMR+Lato-Regular"/>
                <a:cs typeface="GKSDMR+Lato-Regular"/>
              </a:rPr>
              <a:t>Klantenservice</a:t>
            </a:r>
            <a:r>
              <a:rPr dirty="0" sz="12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200">
                <a:solidFill>
                  <a:srgbClr val="323232"/>
                </a:solidFill>
                <a:latin typeface="GKSDMR+Lato-Regular"/>
                <a:cs typeface="GKSDMR+Lato-Regular"/>
              </a:rPr>
              <a:t>(https://www.nextens.nl/contact/#KS-en-TSD)</a:t>
            </a:r>
          </a:p>
          <a:p>
            <a:pPr marL="0" marR="0">
              <a:lnSpc>
                <a:spcPts val="1440"/>
              </a:lnSpc>
              <a:spcBef>
                <a:spcPts val="960"/>
              </a:spcBef>
              <a:spcAft>
                <a:spcPts val="0"/>
              </a:spcAft>
            </a:pPr>
            <a:r>
              <a:rPr dirty="0" sz="1200" spc="-14">
                <a:solidFill>
                  <a:srgbClr val="323232"/>
                </a:solidFill>
                <a:latin typeface="GKSDMR+Lato-Regular"/>
                <a:cs typeface="GKSDMR+Lato-Regular"/>
              </a:rPr>
              <a:t>Technische</a:t>
            </a:r>
            <a:r>
              <a:rPr dirty="0" sz="1200" spc="14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200">
                <a:solidFill>
                  <a:srgbClr val="323232"/>
                </a:solidFill>
                <a:latin typeface="GKSDMR+Lato-Regular"/>
                <a:cs typeface="GKSDMR+Lato-Regular"/>
              </a:rPr>
              <a:t>Support</a:t>
            </a:r>
            <a:r>
              <a:rPr dirty="0" sz="12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200">
                <a:solidFill>
                  <a:srgbClr val="323232"/>
                </a:solidFill>
                <a:latin typeface="GKSDMR+Lato-Regular"/>
                <a:cs typeface="GKSDMR+Lato-Regular"/>
              </a:rPr>
              <a:t>Desk</a:t>
            </a:r>
            <a:r>
              <a:rPr dirty="0" sz="12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200">
                <a:solidFill>
                  <a:srgbClr val="323232"/>
                </a:solidFill>
                <a:latin typeface="GKSDMR+Lato-Regular"/>
                <a:cs typeface="GKSDMR+Lato-Regular"/>
              </a:rPr>
              <a:t>(https://www.nextens.nl/contact/#KS-en-TSD)</a:t>
            </a:r>
          </a:p>
          <a:p>
            <a:pPr marL="0" marR="0">
              <a:lnSpc>
                <a:spcPts val="1440"/>
              </a:lnSpc>
              <a:spcBef>
                <a:spcPts val="960"/>
              </a:spcBef>
              <a:spcAft>
                <a:spcPts val="0"/>
              </a:spcAft>
            </a:pPr>
            <a:r>
              <a:rPr dirty="0" sz="1200">
                <a:solidFill>
                  <a:srgbClr val="323232"/>
                </a:solidFill>
                <a:latin typeface="GKSDMR+Lato-Regular"/>
                <a:cs typeface="GKSDMR+Lato-Regular"/>
              </a:rPr>
              <a:t>Nextens</a:t>
            </a:r>
            <a:r>
              <a:rPr dirty="0" sz="12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200">
                <a:solidFill>
                  <a:srgbClr val="323232"/>
                </a:solidFill>
                <a:latin typeface="GKSDMR+Lato-Regular"/>
                <a:cs typeface="GKSDMR+Lato-Regular"/>
              </a:rPr>
              <a:t>Academy</a:t>
            </a:r>
            <a:r>
              <a:rPr dirty="0" sz="12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200">
                <a:solidFill>
                  <a:srgbClr val="323232"/>
                </a:solidFill>
                <a:latin typeface="GKSDMR+Lato-Regular"/>
                <a:cs typeface="GKSDMR+Lato-Regular"/>
              </a:rPr>
              <a:t>(https://support.nextens.nl/)</a:t>
            </a:r>
          </a:p>
        </p:txBody>
      </p:sp>
      <p:sp>
        <p:nvSpPr>
          <p:cNvPr id="18" name="object 18"/>
          <p:cNvSpPr txBox="1"/>
          <p:nvPr/>
        </p:nvSpPr>
        <p:spPr>
          <a:xfrm>
            <a:off x="660429" y="8083440"/>
            <a:ext cx="3213186" cy="22100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440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>
                <a:solidFill>
                  <a:srgbClr val="323232"/>
                </a:solidFill>
                <a:latin typeface="GKSDMR+Lato-Regular"/>
                <a:cs typeface="GKSDMR+Lato-Regular"/>
              </a:rPr>
              <a:t>Vacatures</a:t>
            </a:r>
            <a:r>
              <a:rPr dirty="0" sz="12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200">
                <a:solidFill>
                  <a:srgbClr val="323232"/>
                </a:solidFill>
                <a:latin typeface="GKSDMR+Lato-Regular"/>
                <a:cs typeface="GKSDMR+Lato-Regular"/>
              </a:rPr>
              <a:t>(https://www.werkenbijnextens.nl/)</a:t>
            </a:r>
          </a:p>
        </p:txBody>
      </p:sp>
      <p:sp>
        <p:nvSpPr>
          <p:cNvPr id="19" name="object 19"/>
          <p:cNvSpPr txBox="1"/>
          <p:nvPr/>
        </p:nvSpPr>
        <p:spPr>
          <a:xfrm>
            <a:off x="660429" y="8528193"/>
            <a:ext cx="1861477" cy="23568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60"/>
              </a:lnSpc>
              <a:spcBef>
                <a:spcPts val="0"/>
              </a:spcBef>
              <a:spcAft>
                <a:spcPts val="0"/>
              </a:spcAft>
            </a:pP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(</a:t>
            </a:r>
            <a:r>
              <a:rPr dirty="0" sz="1300" u="sng">
                <a:solidFill>
                  <a:srgbClr val="323232"/>
                </a:solidFill>
                <a:latin typeface="GKSDMR+Lato-Regular"/>
                <a:cs typeface="GKSDMR+Lato-Regular"/>
              </a:rPr>
              <a:t>htt</a:t>
            </a:r>
            <a:r>
              <a:rPr dirty="0" sz="1300" spc="-11">
                <a:solidFill>
                  <a:srgbClr val="323232"/>
                </a:solidFill>
                <a:latin typeface="GKSDMR+Lato-Regular"/>
                <a:cs typeface="GKSDMR+Lato-Regular"/>
              </a:rPr>
              <a:t>p</a:t>
            </a:r>
            <a:r>
              <a:rPr dirty="0" sz="1300" spc="-17" u="sng">
                <a:solidFill>
                  <a:srgbClr val="323232"/>
                </a:solidFill>
                <a:latin typeface="GKSDMR+Lato-Regular"/>
                <a:cs typeface="GKSDMR+Lato-Regular"/>
              </a:rPr>
              <a:t>s://www.relx.com/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)</a:t>
            </a:r>
          </a:p>
        </p:txBody>
      </p:sp>
      <p:sp>
        <p:nvSpPr>
          <p:cNvPr id="20" name="object 20"/>
          <p:cNvSpPr txBox="1"/>
          <p:nvPr/>
        </p:nvSpPr>
        <p:spPr>
          <a:xfrm>
            <a:off x="660429" y="8833038"/>
            <a:ext cx="3730049" cy="54052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60"/>
              </a:lnSpc>
              <a:spcBef>
                <a:spcPts val="0"/>
              </a:spcBef>
              <a:spcAft>
                <a:spcPts val="0"/>
              </a:spcAft>
            </a:pP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(</a:t>
            </a:r>
            <a:r>
              <a:rPr dirty="0" sz="1300" u="sng">
                <a:solidFill>
                  <a:srgbClr val="323232"/>
                </a:solidFill>
                <a:latin typeface="GKSDMR+Lato-Regular"/>
                <a:cs typeface="GKSDMR+Lato-Regular"/>
              </a:rPr>
              <a:t>htt</a:t>
            </a:r>
            <a:r>
              <a:rPr dirty="0" sz="1300" spc="-11">
                <a:solidFill>
                  <a:srgbClr val="323232"/>
                </a:solidFill>
                <a:latin typeface="GKSDMR+Lato-Regular"/>
                <a:cs typeface="GKSDMR+Lato-Regular"/>
              </a:rPr>
              <a:t>p</a:t>
            </a:r>
            <a:r>
              <a:rPr dirty="0" sz="1300" spc="-14" u="sng">
                <a:solidFill>
                  <a:srgbClr val="323232"/>
                </a:solidFill>
                <a:latin typeface="GKSDMR+Lato-Regular"/>
                <a:cs typeface="GKSDMR+Lato-Regular"/>
              </a:rPr>
              <a:t>s://www.nextens.nl/nieuws/iso-certiﬁcerin</a:t>
            </a:r>
            <a:r>
              <a:rPr dirty="0" sz="1300" spc="-10">
                <a:solidFill>
                  <a:srgbClr val="323232"/>
                </a:solidFill>
                <a:latin typeface="GKSDMR+Lato-Regular"/>
                <a:cs typeface="GKSDMR+Lato-Regular"/>
              </a:rPr>
              <a:t>g</a:t>
            </a:r>
            <a:r>
              <a:rPr dirty="0" sz="1300" u="sng">
                <a:solidFill>
                  <a:srgbClr val="323232"/>
                </a:solidFill>
                <a:latin typeface="GKSDMR+Lato-Regular"/>
                <a:cs typeface="GKSDMR+Lato-Regular"/>
              </a:rPr>
              <a:t>/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)</a:t>
            </a:r>
          </a:p>
          <a:p>
            <a:pPr marL="1128817" marR="0">
              <a:lnSpc>
                <a:spcPts val="1560"/>
              </a:lnSpc>
              <a:spcBef>
                <a:spcPts val="844"/>
              </a:spcBef>
              <a:spcAft>
                <a:spcPts val="0"/>
              </a:spcAft>
            </a:pP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(</a:t>
            </a:r>
            <a:r>
              <a:rPr dirty="0" sz="1300" u="sng">
                <a:solidFill>
                  <a:srgbClr val="323232"/>
                </a:solidFill>
                <a:latin typeface="GKSDMR+Lato-Regular"/>
                <a:cs typeface="GKSDMR+Lato-Regular"/>
              </a:rPr>
              <a:t>htt</a:t>
            </a:r>
            <a:r>
              <a:rPr dirty="0" sz="1300" spc="-11">
                <a:solidFill>
                  <a:srgbClr val="323232"/>
                </a:solidFill>
                <a:latin typeface="GKSDMR+Lato-Regular"/>
                <a:cs typeface="GKSDMR+Lato-Regular"/>
              </a:rPr>
              <a:t>p</a:t>
            </a:r>
            <a:r>
              <a:rPr dirty="0" sz="1300" spc="-17" u="sng">
                <a:solidFill>
                  <a:srgbClr val="323232"/>
                </a:solidFill>
                <a:latin typeface="GKSDMR+Lato-Regular"/>
                <a:cs typeface="GKSDMR+Lato-Regular"/>
              </a:rPr>
              <a:t>s://www.relx.com/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)</a:t>
            </a:r>
          </a:p>
        </p:txBody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457200" y="501003"/>
            <a:ext cx="6645600" cy="2987472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660429" y="553925"/>
            <a:ext cx="6327097" cy="2332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36"/>
              </a:lnSpc>
              <a:spcBef>
                <a:spcPts val="0"/>
              </a:spcBef>
              <a:spcAft>
                <a:spcPts val="0"/>
              </a:spcAft>
            </a:pPr>
            <a:r>
              <a:rPr dirty="0" sz="1300">
                <a:solidFill>
                  <a:srgbClr val="323232"/>
                </a:solidFill>
                <a:latin typeface="TMDNWB+FontAwesome5Brands-Regular"/>
                <a:cs typeface="TMDNWB+FontAwesome5Brands-Regular"/>
              </a:rPr>
              <a:t></a:t>
            </a:r>
            <a:r>
              <a:rPr dirty="0" sz="1300" spc="-88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dirty="0" sz="1300" spc="-14">
                <a:solidFill>
                  <a:srgbClr val="323232"/>
                </a:solidFill>
                <a:latin typeface="GKSDMR+Lato-Regular"/>
                <a:cs typeface="GKSDMR+Lato-Regular"/>
              </a:rPr>
              <a:t>(https://www.facebook.com/NextensNL/)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>
                <a:solidFill>
                  <a:srgbClr val="323232"/>
                </a:solidFill>
                <a:latin typeface="TMDNWB+FontAwesome5Brands-Regular"/>
                <a:cs typeface="TMDNWB+FontAwesome5Brands-Regular"/>
              </a:rPr>
              <a:t></a:t>
            </a:r>
            <a:r>
              <a:rPr dirty="0" sz="1300" spc="-95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dirty="0" sz="1300" spc="-21">
                <a:solidFill>
                  <a:srgbClr val="323232"/>
                </a:solidFill>
                <a:latin typeface="GKSDMR+Lato-Regular"/>
                <a:cs typeface="GKSDMR+Lato-Regular"/>
              </a:rPr>
              <a:t>(https://www.linkedin.com/company/nex-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660429" y="858768"/>
            <a:ext cx="6352195" cy="2332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36"/>
              </a:lnSpc>
              <a:spcBef>
                <a:spcPts val="0"/>
              </a:spcBef>
              <a:spcAft>
                <a:spcPts val="0"/>
              </a:spcAft>
            </a:pP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tens/)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 spc="-17">
                <a:solidFill>
                  <a:srgbClr val="323232"/>
                </a:solidFill>
                <a:latin typeface="GKSDMR+Lato-Regular"/>
                <a:cs typeface="GKSDMR+Lato-Regular"/>
              </a:rPr>
              <a:t>(https://twitter.com/Nextens_NL)</a:t>
            </a:r>
            <a:r>
              <a:rPr dirty="0" sz="13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300">
                <a:solidFill>
                  <a:srgbClr val="323232"/>
                </a:solidFill>
                <a:latin typeface="TMDNWB+FontAwesome5Brands-Regular"/>
                <a:cs typeface="TMDNWB+FontAwesome5Brands-Regular"/>
              </a:rPr>
              <a:t></a:t>
            </a:r>
            <a:r>
              <a:rPr dirty="0" sz="1300" spc="-95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dirty="0" sz="1300" spc="-15">
                <a:solidFill>
                  <a:srgbClr val="323232"/>
                </a:solidFill>
                <a:latin typeface="GKSDMR+Lato-Regular"/>
                <a:cs typeface="GKSDMR+Lato-Regular"/>
              </a:rPr>
              <a:t>(https://www.instagram.com/nextensﬁscaal/)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669412" y="1589998"/>
            <a:ext cx="6373576" cy="1720838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17383" marR="0">
              <a:lnSpc>
                <a:spcPts val="1248"/>
              </a:lnSpc>
              <a:spcBef>
                <a:spcPts val="0"/>
              </a:spcBef>
              <a:spcAft>
                <a:spcPts val="0"/>
              </a:spcAft>
            </a:pPr>
            <a:r>
              <a:rPr dirty="0" sz="1050">
                <a:solidFill>
                  <a:srgbClr val="323232"/>
                </a:solidFill>
                <a:latin typeface="GKSDMR+Lato-Regular"/>
                <a:cs typeface="GKSDMR+Lato-Regular"/>
              </a:rPr>
              <a:t>The</a:t>
            </a:r>
            <a:r>
              <a:rPr dirty="0" sz="105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050">
                <a:solidFill>
                  <a:srgbClr val="323232"/>
                </a:solidFill>
                <a:latin typeface="GKSDMR+Lato-Regular"/>
                <a:cs typeface="GKSDMR+Lato-Regular"/>
              </a:rPr>
              <a:t>following</a:t>
            </a:r>
            <a:r>
              <a:rPr dirty="0" sz="105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050">
                <a:solidFill>
                  <a:srgbClr val="323232"/>
                </a:solidFill>
                <a:latin typeface="GKSDMR+Lato-Regular"/>
                <a:cs typeface="GKSDMR+Lato-Regular"/>
              </a:rPr>
              <a:t>regulations</a:t>
            </a:r>
            <a:r>
              <a:rPr dirty="0" sz="105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050">
                <a:solidFill>
                  <a:srgbClr val="323232"/>
                </a:solidFill>
                <a:latin typeface="GKSDMR+Lato-Regular"/>
                <a:cs typeface="GKSDMR+Lato-Regular"/>
              </a:rPr>
              <a:t>apply</a:t>
            </a:r>
            <a:r>
              <a:rPr dirty="0" sz="105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050">
                <a:solidFill>
                  <a:srgbClr val="323232"/>
                </a:solidFill>
                <a:latin typeface="GKSDMR+Lato-Regular"/>
                <a:cs typeface="GKSDMR+Lato-Regular"/>
              </a:rPr>
              <a:t>to</a:t>
            </a:r>
            <a:r>
              <a:rPr dirty="0" sz="105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050">
                <a:solidFill>
                  <a:srgbClr val="323232"/>
                </a:solidFill>
                <a:latin typeface="GKSDMR+Lato-Regular"/>
                <a:cs typeface="GKSDMR+Lato-Regular"/>
              </a:rPr>
              <a:t>the</a:t>
            </a:r>
            <a:r>
              <a:rPr dirty="0" sz="105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050">
                <a:solidFill>
                  <a:srgbClr val="323232"/>
                </a:solidFill>
                <a:latin typeface="GKSDMR+Lato-Regular"/>
                <a:cs typeface="GKSDMR+Lato-Regular"/>
              </a:rPr>
              <a:t>use</a:t>
            </a:r>
            <a:r>
              <a:rPr dirty="0" sz="105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050">
                <a:solidFill>
                  <a:srgbClr val="323232"/>
                </a:solidFill>
                <a:latin typeface="GKSDMR+Lato-Regular"/>
                <a:cs typeface="GKSDMR+Lato-Regular"/>
              </a:rPr>
              <a:t>of</a:t>
            </a:r>
            <a:r>
              <a:rPr dirty="0" sz="105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050">
                <a:solidFill>
                  <a:srgbClr val="323232"/>
                </a:solidFill>
                <a:latin typeface="GKSDMR+Lato-Regular"/>
                <a:cs typeface="GKSDMR+Lato-Regular"/>
              </a:rPr>
              <a:t>this</a:t>
            </a:r>
            <a:r>
              <a:rPr dirty="0" sz="105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050">
                <a:solidFill>
                  <a:srgbClr val="323232"/>
                </a:solidFill>
                <a:latin typeface="GKSDMR+Lato-Regular"/>
                <a:cs typeface="GKSDMR+Lato-Regular"/>
              </a:rPr>
              <a:t>website:</a:t>
            </a:r>
            <a:r>
              <a:rPr dirty="0" sz="1050" spc="2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050">
                <a:solidFill>
                  <a:srgbClr val="323232"/>
                </a:solidFill>
                <a:latin typeface="GKSDMR+Lato-Regular"/>
                <a:cs typeface="GKSDMR+Lato-Regular"/>
              </a:rPr>
              <a:t>|</a:t>
            </a:r>
            <a:r>
              <a:rPr dirty="0" sz="1050" spc="842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050">
                <a:solidFill>
                  <a:srgbClr val="323232"/>
                </a:solidFill>
                <a:latin typeface="GKSDMR+Lato-Regular"/>
                <a:cs typeface="GKSDMR+Lato-Regular"/>
              </a:rPr>
              <a:t>|</a:t>
            </a:r>
            <a:r>
              <a:rPr dirty="0" sz="1050" spc="442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050" spc="-33">
                <a:solidFill>
                  <a:srgbClr val="323232"/>
                </a:solidFill>
                <a:latin typeface="GKSDMR+Lato-Regular"/>
                <a:cs typeface="GKSDMR+Lato-Regular"/>
              </a:rPr>
              <a:t>Terms</a:t>
            </a:r>
            <a:r>
              <a:rPr dirty="0" sz="1050" spc="27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050">
                <a:solidFill>
                  <a:srgbClr val="323232"/>
                </a:solidFill>
                <a:latin typeface="GKSDMR+Lato-Regular"/>
                <a:cs typeface="GKSDMR+Lato-Regular"/>
              </a:rPr>
              <a:t>and</a:t>
            </a:r>
            <a:r>
              <a:rPr dirty="0" sz="105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050">
                <a:solidFill>
                  <a:srgbClr val="323232"/>
                </a:solidFill>
                <a:latin typeface="GKSDMR+Lato-Regular"/>
                <a:cs typeface="GKSDMR+Lato-Regular"/>
              </a:rPr>
              <a:t>conditions</a:t>
            </a:r>
            <a:r>
              <a:rPr dirty="0" sz="105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050" spc="-17">
                <a:solidFill>
                  <a:srgbClr val="323232"/>
                </a:solidFill>
                <a:latin typeface="GKSDMR+Lato-Regular"/>
                <a:cs typeface="GKSDMR+Lato-Regular"/>
              </a:rPr>
              <a:t>(https://nex-</a:t>
            </a:r>
          </a:p>
          <a:p>
            <a:pPr marL="21679" marR="0">
              <a:lnSpc>
                <a:spcPts val="1248"/>
              </a:lnSpc>
              <a:spcBef>
                <a:spcPts val="1152"/>
              </a:spcBef>
              <a:spcAft>
                <a:spcPts val="0"/>
              </a:spcAft>
            </a:pPr>
            <a:r>
              <a:rPr dirty="0" sz="1050">
                <a:solidFill>
                  <a:srgbClr val="323232"/>
                </a:solidFill>
                <a:latin typeface="GKSDMR+Lato-Regular"/>
                <a:cs typeface="GKSDMR+Lato-Regular"/>
              </a:rPr>
              <a:t>tens.nl/terms-and-conditions/)</a:t>
            </a:r>
            <a:r>
              <a:rPr dirty="0" sz="1050" spc="20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050">
                <a:solidFill>
                  <a:srgbClr val="323232"/>
                </a:solidFill>
                <a:latin typeface="GKSDMR+Lato-Regular"/>
                <a:cs typeface="GKSDMR+Lato-Regular"/>
              </a:rPr>
              <a:t>|</a:t>
            </a:r>
            <a:r>
              <a:rPr dirty="0" sz="1050" spc="442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050">
                <a:solidFill>
                  <a:srgbClr val="323232"/>
                </a:solidFill>
                <a:latin typeface="GKSDMR+Lato-Regular"/>
                <a:cs typeface="GKSDMR+Lato-Regular"/>
              </a:rPr>
              <a:t>Security</a:t>
            </a:r>
            <a:r>
              <a:rPr dirty="0" sz="105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050">
                <a:solidFill>
                  <a:srgbClr val="323232"/>
                </a:solidFill>
                <a:latin typeface="GKSDMR+Lato-Regular"/>
                <a:cs typeface="GKSDMR+Lato-Regular"/>
              </a:rPr>
              <a:t>(https://risk.lexisnexis.com/contact-us#security)</a:t>
            </a:r>
            <a:r>
              <a:rPr dirty="0" sz="1050" spc="204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050">
                <a:solidFill>
                  <a:srgbClr val="323232"/>
                </a:solidFill>
                <a:latin typeface="GKSDMR+Lato-Regular"/>
                <a:cs typeface="GKSDMR+Lato-Regular"/>
              </a:rPr>
              <a:t>|</a:t>
            </a:r>
            <a:r>
              <a:rPr dirty="0" sz="1050" spc="442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050">
                <a:solidFill>
                  <a:srgbClr val="323232"/>
                </a:solidFill>
                <a:latin typeface="GKSDMR+Lato-Regular"/>
                <a:cs typeface="GKSDMR+Lato-Regular"/>
              </a:rPr>
              <a:t>Privacy</a:t>
            </a:r>
            <a:r>
              <a:rPr dirty="0" sz="105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050">
                <a:solidFill>
                  <a:srgbClr val="323232"/>
                </a:solidFill>
                <a:latin typeface="GKSDMR+Lato-Regular"/>
                <a:cs typeface="GKSDMR+Lato-Regular"/>
              </a:rPr>
              <a:t>policy</a:t>
            </a:r>
          </a:p>
          <a:p>
            <a:pPr marL="0" marR="0">
              <a:lnSpc>
                <a:spcPts val="1248"/>
              </a:lnSpc>
              <a:spcBef>
                <a:spcPts val="1152"/>
              </a:spcBef>
              <a:spcAft>
                <a:spcPts val="0"/>
              </a:spcAft>
            </a:pPr>
            <a:r>
              <a:rPr dirty="0" sz="1050" spc="-11">
                <a:solidFill>
                  <a:srgbClr val="323232"/>
                </a:solidFill>
                <a:latin typeface="GKSDMR+Lato-Regular"/>
                <a:cs typeface="GKSDMR+Lato-Regular"/>
              </a:rPr>
              <a:t>(https://risk.lexisnexis.com/corporate/privacy-policy/nl)</a:t>
            </a:r>
            <a:r>
              <a:rPr dirty="0" sz="1050" spc="206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050">
                <a:solidFill>
                  <a:srgbClr val="323232"/>
                </a:solidFill>
                <a:latin typeface="GKSDMR+Lato-Regular"/>
                <a:cs typeface="GKSDMR+Lato-Regular"/>
              </a:rPr>
              <a:t>|</a:t>
            </a:r>
            <a:r>
              <a:rPr dirty="0" sz="1050" spc="442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050">
                <a:solidFill>
                  <a:srgbClr val="323232"/>
                </a:solidFill>
                <a:latin typeface="GKSDMR+Lato-Regular"/>
                <a:cs typeface="GKSDMR+Lato-Regular"/>
              </a:rPr>
              <a:t>Cookie</a:t>
            </a:r>
            <a:r>
              <a:rPr dirty="0" sz="105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050">
                <a:solidFill>
                  <a:srgbClr val="323232"/>
                </a:solidFill>
                <a:latin typeface="GKSDMR+Lato-Regular"/>
                <a:cs typeface="GKSDMR+Lato-Regular"/>
              </a:rPr>
              <a:t>policy</a:t>
            </a:r>
            <a:r>
              <a:rPr dirty="0" sz="105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050" spc="-11">
                <a:solidFill>
                  <a:srgbClr val="323232"/>
                </a:solidFill>
                <a:latin typeface="GKSDMR+Lato-Regular"/>
                <a:cs typeface="GKSDMR+Lato-Regular"/>
              </a:rPr>
              <a:t>(https://risk.lexisnexis.com/corpora-</a:t>
            </a:r>
          </a:p>
          <a:p>
            <a:pPr marL="263883" marR="0">
              <a:lnSpc>
                <a:spcPts val="1248"/>
              </a:lnSpc>
              <a:spcBef>
                <a:spcPts val="1152"/>
              </a:spcBef>
              <a:spcAft>
                <a:spcPts val="0"/>
              </a:spcAft>
            </a:pPr>
            <a:r>
              <a:rPr dirty="0" sz="1050" spc="-12">
                <a:solidFill>
                  <a:srgbClr val="323232"/>
                </a:solidFill>
                <a:latin typeface="GKSDMR+Lato-Regular"/>
                <a:cs typeface="GKSDMR+Lato-Regular"/>
              </a:rPr>
              <a:t>te/cookie-policy/nl)</a:t>
            </a:r>
            <a:r>
              <a:rPr dirty="0" sz="1050" spc="207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050">
                <a:solidFill>
                  <a:srgbClr val="323232"/>
                </a:solidFill>
                <a:latin typeface="GKSDMR+Lato-Regular"/>
                <a:cs typeface="GKSDMR+Lato-Regular"/>
              </a:rPr>
              <a:t>|</a:t>
            </a:r>
            <a:r>
              <a:rPr dirty="0" sz="1050" spc="842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050">
                <a:solidFill>
                  <a:srgbClr val="323232"/>
                </a:solidFill>
                <a:latin typeface="GKSDMR+Lato-Regular"/>
                <a:cs typeface="GKSDMR+Lato-Regular"/>
              </a:rPr>
              <a:t>|</a:t>
            </a:r>
            <a:r>
              <a:rPr dirty="0" sz="1050" spc="442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050" spc="-10">
                <a:solidFill>
                  <a:srgbClr val="323232"/>
                </a:solidFill>
                <a:latin typeface="GKSDMR+Lato-Regular"/>
                <a:cs typeface="GKSDMR+Lato-Regular"/>
              </a:rPr>
              <a:t>Nextens®</a:t>
            </a:r>
            <a:r>
              <a:rPr dirty="0" sz="105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050">
                <a:solidFill>
                  <a:srgbClr val="323232"/>
                </a:solidFill>
                <a:latin typeface="GKSDMR+Lato-Regular"/>
                <a:cs typeface="GKSDMR+Lato-Regular"/>
              </a:rPr>
              <a:t>is</a:t>
            </a:r>
            <a:r>
              <a:rPr dirty="0" sz="105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050">
                <a:solidFill>
                  <a:srgbClr val="323232"/>
                </a:solidFill>
                <a:latin typeface="GKSDMR+Lato-Regular"/>
                <a:cs typeface="GKSDMR+Lato-Regular"/>
              </a:rPr>
              <a:t>a</a:t>
            </a:r>
            <a:r>
              <a:rPr dirty="0" sz="105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050" spc="-10">
                <a:solidFill>
                  <a:srgbClr val="323232"/>
                </a:solidFill>
                <a:latin typeface="GKSDMR+Lato-Regular"/>
                <a:cs typeface="GKSDMR+Lato-Regular"/>
              </a:rPr>
              <a:t>brand</a:t>
            </a:r>
            <a:r>
              <a:rPr dirty="0" sz="105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050">
                <a:solidFill>
                  <a:srgbClr val="323232"/>
                </a:solidFill>
                <a:latin typeface="GKSDMR+Lato-Regular"/>
                <a:cs typeface="GKSDMR+Lato-Regular"/>
              </a:rPr>
              <a:t>of</a:t>
            </a:r>
            <a:r>
              <a:rPr dirty="0" sz="105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050" spc="-13">
                <a:solidFill>
                  <a:srgbClr val="323232"/>
                </a:solidFill>
                <a:latin typeface="GKSDMR+Lato-Regular"/>
                <a:cs typeface="GKSDMR+Lato-Regular"/>
              </a:rPr>
              <a:t>LexisNexis®</a:t>
            </a:r>
            <a:r>
              <a:rPr dirty="0" sz="105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050">
                <a:solidFill>
                  <a:srgbClr val="323232"/>
                </a:solidFill>
                <a:latin typeface="GKSDMR+Lato-Regular"/>
                <a:cs typeface="GKSDMR+Lato-Regular"/>
              </a:rPr>
              <a:t>Risk</a:t>
            </a:r>
            <a:r>
              <a:rPr dirty="0" sz="105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050">
                <a:solidFill>
                  <a:srgbClr val="323232"/>
                </a:solidFill>
                <a:latin typeface="GKSDMR+Lato-Regular"/>
                <a:cs typeface="GKSDMR+Lato-Regular"/>
              </a:rPr>
              <a:t>Solutions</a:t>
            </a:r>
            <a:r>
              <a:rPr dirty="0" sz="105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050" spc="-14">
                <a:solidFill>
                  <a:srgbClr val="323232"/>
                </a:solidFill>
                <a:latin typeface="GKSDMR+Lato-Regular"/>
                <a:cs typeface="GKSDMR+Lato-Regular"/>
              </a:rPr>
              <a:t>(https://risk.lexisnexis.-</a:t>
            </a:r>
          </a:p>
          <a:p>
            <a:pPr marL="1387" marR="0">
              <a:lnSpc>
                <a:spcPts val="1248"/>
              </a:lnSpc>
              <a:spcBef>
                <a:spcPts val="1152"/>
              </a:spcBef>
              <a:spcAft>
                <a:spcPts val="0"/>
              </a:spcAft>
            </a:pPr>
            <a:r>
              <a:rPr dirty="0" sz="1050">
                <a:solidFill>
                  <a:srgbClr val="323232"/>
                </a:solidFill>
                <a:latin typeface="GKSDMR+Lato-Regular"/>
                <a:cs typeface="GKSDMR+Lato-Regular"/>
              </a:rPr>
              <a:t>com/about-us),</a:t>
            </a:r>
            <a:r>
              <a:rPr dirty="0" sz="105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050">
                <a:solidFill>
                  <a:srgbClr val="323232"/>
                </a:solidFill>
                <a:latin typeface="GKSDMR+Lato-Regular"/>
                <a:cs typeface="GKSDMR+Lato-Regular"/>
              </a:rPr>
              <a:t>part</a:t>
            </a:r>
            <a:r>
              <a:rPr dirty="0" sz="105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050">
                <a:solidFill>
                  <a:srgbClr val="323232"/>
                </a:solidFill>
                <a:latin typeface="GKSDMR+Lato-Regular"/>
                <a:cs typeface="GKSDMR+Lato-Regular"/>
              </a:rPr>
              <a:t>of</a:t>
            </a:r>
            <a:r>
              <a:rPr dirty="0" sz="105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050">
                <a:solidFill>
                  <a:srgbClr val="323232"/>
                </a:solidFill>
                <a:latin typeface="GKSDMR+Lato-Regular"/>
                <a:cs typeface="GKSDMR+Lato-Regular"/>
              </a:rPr>
              <a:t>RELX.</a:t>
            </a:r>
            <a:r>
              <a:rPr dirty="0" sz="1050" spc="201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050">
                <a:solidFill>
                  <a:srgbClr val="323232"/>
                </a:solidFill>
                <a:latin typeface="GKSDMR+Lato-Regular"/>
                <a:cs typeface="GKSDMR+Lato-Regular"/>
              </a:rPr>
              <a:t>|</a:t>
            </a:r>
            <a:r>
              <a:rPr dirty="0" sz="1050" spc="442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050">
                <a:solidFill>
                  <a:srgbClr val="323232"/>
                </a:solidFill>
                <a:latin typeface="GKSDMR+Lato-Regular"/>
                <a:cs typeface="GKSDMR+Lato-Regular"/>
              </a:rPr>
              <a:t>Copyright</a:t>
            </a:r>
            <a:r>
              <a:rPr dirty="0" sz="105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050" spc="-11">
                <a:solidFill>
                  <a:srgbClr val="323232"/>
                </a:solidFill>
                <a:latin typeface="GKSDMR+Lato-Regular"/>
                <a:cs typeface="GKSDMR+Lato-Regular"/>
              </a:rPr>
              <a:t>(https://risk.lexisnexis.com/copyright)</a:t>
            </a:r>
            <a:r>
              <a:rPr dirty="0" sz="105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050">
                <a:solidFill>
                  <a:srgbClr val="323232"/>
                </a:solidFill>
                <a:latin typeface="GKSDMR+Lato-Regular"/>
                <a:cs typeface="GKSDMR+Lato-Regular"/>
              </a:rPr>
              <a:t>reserved</a:t>
            </a:r>
            <a:r>
              <a:rPr dirty="0" sz="105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050">
                <a:solidFill>
                  <a:srgbClr val="323232"/>
                </a:solidFill>
                <a:latin typeface="GKSDMR+Lato-Regular"/>
                <a:cs typeface="GKSDMR+Lato-Regular"/>
              </a:rPr>
              <a:t>©</a:t>
            </a:r>
            <a:r>
              <a:rPr dirty="0" sz="1050" spc="-1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050">
                <a:solidFill>
                  <a:srgbClr val="323232"/>
                </a:solidFill>
                <a:latin typeface="GKSDMR+Lato-Regular"/>
                <a:cs typeface="GKSDMR+Lato-Regular"/>
              </a:rPr>
              <a:t>2024</a:t>
            </a:r>
            <a:r>
              <a:rPr dirty="0" sz="105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050" spc="-14">
                <a:solidFill>
                  <a:srgbClr val="323232"/>
                </a:solidFill>
                <a:latin typeface="GKSDMR+Lato-Regular"/>
                <a:cs typeface="GKSDMR+Lato-Regular"/>
              </a:rPr>
              <a:t>LexisNexis</a:t>
            </a:r>
          </a:p>
          <a:p>
            <a:pPr marL="2692097" marR="0">
              <a:lnSpc>
                <a:spcPts val="1248"/>
              </a:lnSpc>
              <a:spcBef>
                <a:spcPts val="1152"/>
              </a:spcBef>
              <a:spcAft>
                <a:spcPts val="0"/>
              </a:spcAft>
            </a:pPr>
            <a:r>
              <a:rPr dirty="0" sz="1050">
                <a:solidFill>
                  <a:srgbClr val="323232"/>
                </a:solidFill>
                <a:latin typeface="GKSDMR+Lato-Regular"/>
                <a:cs typeface="GKSDMR+Lato-Regular"/>
              </a:rPr>
              <a:t>Risk</a:t>
            </a:r>
            <a:r>
              <a:rPr dirty="0" sz="1050">
                <a:solidFill>
                  <a:srgbClr val="323232"/>
                </a:solidFill>
                <a:latin typeface="GKSDMR+Lato-Regular"/>
                <a:cs typeface="GKSDMR+Lato-Regular"/>
              </a:rPr>
              <a:t> </a:t>
            </a:r>
            <a:r>
              <a:rPr dirty="0" sz="1050">
                <a:solidFill>
                  <a:srgbClr val="323232"/>
                </a:solidFill>
                <a:latin typeface="GKSDMR+Lato-Regular"/>
                <a:cs typeface="GKSDMR+Lato-Regular"/>
              </a:rPr>
              <a:t>Solutions.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mitype="http://purl.org/dc/dcmitype/" xmlns:dc="http://purl.org/dc/elements/1.1/" xmlns:dcterms="http://purl.org/dc/terms/" xmlns:xsi="http://www.w3.org/2001/XMLSchema-instance">
  <dc:title>Presentation PowerPoint</dc:title>
  <dc:creator>Littl</dc:creator>
  <cp:lastModifiedBy>Littl</cp:lastModifiedBy>
  <cp:revision>1</cp:revision>
  <dcterms:modified xsi:type="dcterms:W3CDTF">2024-12-30T10:40:57+01:00</dcterms:modified>
</cp:coreProperties>
</file>