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7556500" cy="10680700"/>
  <p:notesSz cx="7556500" cy="10680700"/>
  <p:embeddedFontLst>
    <p:embeddedFont>
      <p:font typeface="FSIABB+Rather-Regular"/>
      <p:regular r:id="rId54"/>
    </p:embeddedFont>
    <p:embeddedFont>
      <p:font typeface="FBENWB+SuisseNeue-Medium"/>
      <p:regular r:id="rId55"/>
    </p:embeddedFont>
    <p:embeddedFont>
      <p:font typeface="RDJNOA+SuisseNeue-Medium"/>
      <p:regular r:id="rId56"/>
    </p:embeddedFont>
    <p:embeddedFont>
      <p:font typeface="QQGRCP+SuisseWorks-Medium"/>
      <p:regular r:id="rId57"/>
    </p:embeddedFont>
    <p:embeddedFont>
      <p:font typeface="LAUBMQ+MinionPro-Regular"/>
      <p:regular r:id="rId58"/>
    </p:embeddedFont>
    <p:embeddedFont>
      <p:font typeface="HBIPSA+SuisseWorks-MediumItalic"/>
      <p:regular r:id="rId5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font" Target="fonts/font1.fntdata" /><Relationship Id="rId55" Type="http://schemas.openxmlformats.org/officeDocument/2006/relationships/font" Target="fonts/font2.fntdata" /><Relationship Id="rId56" Type="http://schemas.openxmlformats.org/officeDocument/2006/relationships/font" Target="fonts/font3.fntdata" /><Relationship Id="rId57" Type="http://schemas.openxmlformats.org/officeDocument/2006/relationships/font" Target="fonts/font4.fntdata" /><Relationship Id="rId58" Type="http://schemas.openxmlformats.org/officeDocument/2006/relationships/font" Target="fonts/font5.fntdata" /><Relationship Id="rId59" Type="http://schemas.openxmlformats.org/officeDocument/2006/relationships/font" Target="fonts/font6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Relationship Id="rId4" Type="http://schemas.openxmlformats.org/officeDocument/2006/relationships/image" Target="../media/image25.png" /><Relationship Id="rId5" Type="http://schemas.openxmlformats.org/officeDocument/2006/relationships/image" Target="../media/image2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Relationship Id="rId3" Type="http://schemas.openxmlformats.org/officeDocument/2006/relationships/image" Target="../media/image33.png" /><Relationship Id="rId4" Type="http://schemas.openxmlformats.org/officeDocument/2006/relationships/image" Target="../media/image3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Relationship Id="rId3" Type="http://schemas.openxmlformats.org/officeDocument/2006/relationships/image" Target="../media/image36.png" /><Relationship Id="rId4" Type="http://schemas.openxmlformats.org/officeDocument/2006/relationships/image" Target="../media/image37.png" /><Relationship Id="rId5" Type="http://schemas.openxmlformats.org/officeDocument/2006/relationships/image" Target="../media/image3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Relationship Id="rId3" Type="http://schemas.openxmlformats.org/officeDocument/2006/relationships/image" Target="../media/image40.png" /><Relationship Id="rId4" Type="http://schemas.openxmlformats.org/officeDocument/2006/relationships/image" Target="../media/image41.png" /><Relationship Id="rId5" Type="http://schemas.openxmlformats.org/officeDocument/2006/relationships/image" Target="../media/image42.png" /><Relationship Id="rId6" Type="http://schemas.openxmlformats.org/officeDocument/2006/relationships/image" Target="../media/image4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Relationship Id="rId3" Type="http://schemas.openxmlformats.org/officeDocument/2006/relationships/image" Target="../media/image45.png" /><Relationship Id="rId4" Type="http://schemas.openxmlformats.org/officeDocument/2006/relationships/image" Target="../media/image4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Relationship Id="rId3" Type="http://schemas.openxmlformats.org/officeDocument/2006/relationships/image" Target="../media/image48.png" /><Relationship Id="rId4" Type="http://schemas.openxmlformats.org/officeDocument/2006/relationships/image" Target="../media/image49.png" /><Relationship Id="rId5" Type="http://schemas.openxmlformats.org/officeDocument/2006/relationships/image" Target="../media/image5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Relationship Id="rId3" Type="http://schemas.openxmlformats.org/officeDocument/2006/relationships/image" Target="../media/image52.png" /><Relationship Id="rId4" Type="http://schemas.openxmlformats.org/officeDocument/2006/relationships/image" Target="../media/image53.png" /><Relationship Id="rId5" Type="http://schemas.openxmlformats.org/officeDocument/2006/relationships/image" Target="../media/image5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png" /><Relationship Id="rId3" Type="http://schemas.openxmlformats.org/officeDocument/2006/relationships/image" Target="../media/image56.png" /><Relationship Id="rId4" Type="http://schemas.openxmlformats.org/officeDocument/2006/relationships/image" Target="../media/image57.png" /><Relationship Id="rId5" Type="http://schemas.openxmlformats.org/officeDocument/2006/relationships/image" Target="../media/image5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png" /><Relationship Id="rId3" Type="http://schemas.openxmlformats.org/officeDocument/2006/relationships/image" Target="../media/image60.png" /><Relationship Id="rId4" Type="http://schemas.openxmlformats.org/officeDocument/2006/relationships/image" Target="../media/image61.png" /><Relationship Id="rId5" Type="http://schemas.openxmlformats.org/officeDocument/2006/relationships/image" Target="../media/image6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3.png" /><Relationship Id="rId3" Type="http://schemas.openxmlformats.org/officeDocument/2006/relationships/image" Target="../media/image64.png" /><Relationship Id="rId4" Type="http://schemas.openxmlformats.org/officeDocument/2006/relationships/image" Target="../media/image65.png" /><Relationship Id="rId5" Type="http://schemas.openxmlformats.org/officeDocument/2006/relationships/image" Target="../media/image6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png" /><Relationship Id="rId3" Type="http://schemas.openxmlformats.org/officeDocument/2006/relationships/image" Target="../media/image68.png" /><Relationship Id="rId4" Type="http://schemas.openxmlformats.org/officeDocument/2006/relationships/image" Target="../media/image6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0.png" /><Relationship Id="rId3" Type="http://schemas.openxmlformats.org/officeDocument/2006/relationships/image" Target="../media/image71.png" /><Relationship Id="rId4" Type="http://schemas.openxmlformats.org/officeDocument/2006/relationships/image" Target="../media/image72.png" /><Relationship Id="rId5" Type="http://schemas.openxmlformats.org/officeDocument/2006/relationships/image" Target="../media/image7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4.png" /><Relationship Id="rId3" Type="http://schemas.openxmlformats.org/officeDocument/2006/relationships/image" Target="../media/image75.png" /><Relationship Id="rId4" Type="http://schemas.openxmlformats.org/officeDocument/2006/relationships/image" Target="../media/image76.png" /><Relationship Id="rId5" Type="http://schemas.openxmlformats.org/officeDocument/2006/relationships/image" Target="../media/image7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8.png" /><Relationship Id="rId3" Type="http://schemas.openxmlformats.org/officeDocument/2006/relationships/image" Target="../media/image79.png" /><Relationship Id="rId4" Type="http://schemas.openxmlformats.org/officeDocument/2006/relationships/image" Target="../media/image80.png" /><Relationship Id="rId5" Type="http://schemas.openxmlformats.org/officeDocument/2006/relationships/image" Target="../media/image81.png" /><Relationship Id="rId6" Type="http://schemas.openxmlformats.org/officeDocument/2006/relationships/image" Target="../media/image82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3.png" /><Relationship Id="rId3" Type="http://schemas.openxmlformats.org/officeDocument/2006/relationships/image" Target="../media/image84.png" /><Relationship Id="rId4" Type="http://schemas.openxmlformats.org/officeDocument/2006/relationships/image" Target="../media/image85.png" /><Relationship Id="rId5" Type="http://schemas.openxmlformats.org/officeDocument/2006/relationships/image" Target="../media/image8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7.png" /><Relationship Id="rId3" Type="http://schemas.openxmlformats.org/officeDocument/2006/relationships/image" Target="../media/image88.png" /><Relationship Id="rId4" Type="http://schemas.openxmlformats.org/officeDocument/2006/relationships/image" Target="../media/image89.png" /><Relationship Id="rId5" Type="http://schemas.openxmlformats.org/officeDocument/2006/relationships/image" Target="../media/image90.png" /><Relationship Id="rId6" Type="http://schemas.openxmlformats.org/officeDocument/2006/relationships/image" Target="../media/image91.png" /><Relationship Id="rId7" Type="http://schemas.openxmlformats.org/officeDocument/2006/relationships/image" Target="../media/image92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3.png" /><Relationship Id="rId3" Type="http://schemas.openxmlformats.org/officeDocument/2006/relationships/image" Target="../media/image94.png" /><Relationship Id="rId4" Type="http://schemas.openxmlformats.org/officeDocument/2006/relationships/image" Target="../media/image95.png" /><Relationship Id="rId5" Type="http://schemas.openxmlformats.org/officeDocument/2006/relationships/image" Target="../media/image9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7.png" /><Relationship Id="rId3" Type="http://schemas.openxmlformats.org/officeDocument/2006/relationships/image" Target="../media/image98.png" /><Relationship Id="rId4" Type="http://schemas.openxmlformats.org/officeDocument/2006/relationships/image" Target="../media/image99.png" /><Relationship Id="rId5" Type="http://schemas.openxmlformats.org/officeDocument/2006/relationships/image" Target="../media/image10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1.png" /><Relationship Id="rId3" Type="http://schemas.openxmlformats.org/officeDocument/2006/relationships/image" Target="../media/image102.png" /><Relationship Id="rId4" Type="http://schemas.openxmlformats.org/officeDocument/2006/relationships/image" Target="../media/image103.png" /><Relationship Id="rId5" Type="http://schemas.openxmlformats.org/officeDocument/2006/relationships/image" Target="../media/image104.png" /><Relationship Id="rId6" Type="http://schemas.openxmlformats.org/officeDocument/2006/relationships/image" Target="../media/image10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6.png" /><Relationship Id="rId3" Type="http://schemas.openxmlformats.org/officeDocument/2006/relationships/image" Target="../media/image107.png" /><Relationship Id="rId4" Type="http://schemas.openxmlformats.org/officeDocument/2006/relationships/image" Target="../media/image108.png" /><Relationship Id="rId5" Type="http://schemas.openxmlformats.org/officeDocument/2006/relationships/image" Target="../media/image109.png" /><Relationship Id="rId6" Type="http://schemas.openxmlformats.org/officeDocument/2006/relationships/image" Target="../media/image11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1.png" /><Relationship Id="rId3" Type="http://schemas.openxmlformats.org/officeDocument/2006/relationships/image" Target="../media/image112.png" /><Relationship Id="rId4" Type="http://schemas.openxmlformats.org/officeDocument/2006/relationships/image" Target="../media/image113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4.png" /><Relationship Id="rId3" Type="http://schemas.openxmlformats.org/officeDocument/2006/relationships/image" Target="../media/image115.png" /><Relationship Id="rId4" Type="http://schemas.openxmlformats.org/officeDocument/2006/relationships/image" Target="../media/image116.png" /><Relationship Id="rId5" Type="http://schemas.openxmlformats.org/officeDocument/2006/relationships/image" Target="../media/image117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8.png" /><Relationship Id="rId3" Type="http://schemas.openxmlformats.org/officeDocument/2006/relationships/image" Target="../media/image119.png" /><Relationship Id="rId4" Type="http://schemas.openxmlformats.org/officeDocument/2006/relationships/image" Target="../media/image120.png" /><Relationship Id="rId5" Type="http://schemas.openxmlformats.org/officeDocument/2006/relationships/image" Target="../media/image121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2.png" /><Relationship Id="rId3" Type="http://schemas.openxmlformats.org/officeDocument/2006/relationships/image" Target="../media/image123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4.png" /><Relationship Id="rId3" Type="http://schemas.openxmlformats.org/officeDocument/2006/relationships/image" Target="../media/image125.png" /><Relationship Id="rId4" Type="http://schemas.openxmlformats.org/officeDocument/2006/relationships/image" Target="../media/image126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7.png" /><Relationship Id="rId3" Type="http://schemas.openxmlformats.org/officeDocument/2006/relationships/image" Target="../media/image128.png" /><Relationship Id="rId4" Type="http://schemas.openxmlformats.org/officeDocument/2006/relationships/image" Target="../media/image129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0.png" /><Relationship Id="rId3" Type="http://schemas.openxmlformats.org/officeDocument/2006/relationships/image" Target="../media/image131.png" /><Relationship Id="rId4" Type="http://schemas.openxmlformats.org/officeDocument/2006/relationships/image" Target="../media/image132.png" /><Relationship Id="rId5" Type="http://schemas.openxmlformats.org/officeDocument/2006/relationships/image" Target="../media/image133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4.png" /><Relationship Id="rId3" Type="http://schemas.openxmlformats.org/officeDocument/2006/relationships/image" Target="../media/image135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6.png" /><Relationship Id="rId3" Type="http://schemas.openxmlformats.org/officeDocument/2006/relationships/image" Target="../media/image13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8.png" /><Relationship Id="rId3" Type="http://schemas.openxmlformats.org/officeDocument/2006/relationships/image" Target="../media/image139.png" /><Relationship Id="rId4" Type="http://schemas.openxmlformats.org/officeDocument/2006/relationships/image" Target="../media/image1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1.png" /><Relationship Id="rId3" Type="http://schemas.openxmlformats.org/officeDocument/2006/relationships/image" Target="../media/image142.png" /><Relationship Id="rId4" Type="http://schemas.openxmlformats.org/officeDocument/2006/relationships/image" Target="../media/image143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4.png" /><Relationship Id="rId3" Type="http://schemas.openxmlformats.org/officeDocument/2006/relationships/image" Target="../media/image145.png" /><Relationship Id="rId4" Type="http://schemas.openxmlformats.org/officeDocument/2006/relationships/image" Target="../media/image146.png" /><Relationship Id="rId5" Type="http://schemas.openxmlformats.org/officeDocument/2006/relationships/image" Target="../media/image147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8.png" /><Relationship Id="rId3" Type="http://schemas.openxmlformats.org/officeDocument/2006/relationships/image" Target="../media/image149.png" /><Relationship Id="rId4" Type="http://schemas.openxmlformats.org/officeDocument/2006/relationships/image" Target="../media/image150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1.png" /><Relationship Id="rId3" Type="http://schemas.openxmlformats.org/officeDocument/2006/relationships/image" Target="../media/image152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3.png" /><Relationship Id="rId3" Type="http://schemas.openxmlformats.org/officeDocument/2006/relationships/image" Target="../media/image154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5.png" /><Relationship Id="rId3" Type="http://schemas.openxmlformats.org/officeDocument/2006/relationships/image" Target="../media/image15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7.png" /><Relationship Id="rId3" Type="http://schemas.openxmlformats.org/officeDocument/2006/relationships/image" Target="../media/image158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9.png" /><Relationship Id="rId3" Type="http://schemas.openxmlformats.org/officeDocument/2006/relationships/hyperlink" Target="mailto:info@diversion.nl" TargetMode="External" /><Relationship Id="rId4" Type="http://schemas.openxmlformats.org/officeDocument/2006/relationships/hyperlink" Target="mailto:hcousijn@diversion.nl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490818c4-3b03-458d-9719-dcf20fdce970.filesusr.com/ugd/d0b67a_555391e6b2ab4a209e20a683ef5d3978.pdf" TargetMode="External" /><Relationship Id="rId11" Type="http://schemas.openxmlformats.org/officeDocument/2006/relationships/hyperlink" Target="https://www.dezolderkamer.nl/_files/ugd/ed9330_9b844d81f34447d38439f2be0ad13f4b.pdf" TargetMode="External" /><Relationship Id="rId12" Type="http://schemas.openxmlformats.org/officeDocument/2006/relationships/hyperlink" Target="https://www.eerstekamer.nl/overig/20220131/waardige_toekomst_advies_aan_de/meta" TargetMode="Externa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Relationship Id="rId9" Type="http://schemas.openxmlformats.org/officeDocument/2006/relationships/hyperlink" Target="http://www.diversion.nl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22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160" y="1098660"/>
            <a:ext cx="2655158" cy="1770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Reactie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op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rapport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“Ken</a:t>
            </a:r>
            <a:r>
              <a:rPr dirty="0" sz="900" spc="11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ons,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help</a:t>
            </a:r>
            <a:r>
              <a:rPr dirty="0" sz="900" spc="-13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ons”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9160" y="1408069"/>
            <a:ext cx="5878921" cy="786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Diversion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heeft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20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september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2022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rapport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“Ken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ons,</a:t>
            </a:r>
            <a:r>
              <a:rPr dirty="0" sz="900" spc="-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help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ons”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opgeleverd.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rapport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is</a:t>
            </a:r>
          </a:p>
          <a:p>
            <a:pPr marL="228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slotstuk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samenwerking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tussen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ministerie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Financiën,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Diversion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114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</a:t>
            </a:r>
          </a:p>
          <a:p>
            <a:pPr marL="228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ouders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toeslagenaffaire.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Wij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danken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zeer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nadrukkelijk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</a:p>
          <a:p>
            <a:pPr marL="343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hun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deelname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dirty="0" sz="900" spc="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openhartigheid.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Hun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inbreng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is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zeer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groot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belang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ontwikkeling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</a:p>
          <a:p>
            <a:pPr marL="343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passend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aanbod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 spc="-18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emotioneel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herstel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502" y="2322242"/>
            <a:ext cx="5777870" cy="786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rapport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“Ken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ons,</a:t>
            </a:r>
            <a:r>
              <a:rPr dirty="0" sz="900" spc="-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help</a:t>
            </a:r>
            <a:r>
              <a:rPr dirty="0" sz="900" spc="-13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ons”</a:t>
            </a:r>
            <a:r>
              <a:rPr dirty="0" sz="900" spc="-12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beschrijft</a:t>
            </a:r>
            <a:r>
              <a:rPr dirty="0" sz="900" spc="-12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indringende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wijze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leefwereld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behoeften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</a:t>
            </a:r>
          </a:p>
          <a:p>
            <a:pPr marL="1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emotioneel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herstel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kinderen.</a:t>
            </a:r>
            <a:r>
              <a:rPr dirty="0" sz="900" spc="-14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Daarnaast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bouwt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aanbevelingen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uit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eerdere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rapporten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Leven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Rit,</a:t>
            </a:r>
            <a:r>
              <a:rPr dirty="0" sz="900" spc="-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Gelijkwaardig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Herstel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dirty="0" sz="900" spc="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Waardige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Toekomst.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Deze</a:t>
            </a:r>
            <a:r>
              <a:rPr dirty="0" sz="900" spc="-16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rapporten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samen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bieden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handvatten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om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emotioneel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herstel</a:t>
            </a:r>
            <a:r>
              <a:rPr dirty="0" sz="900" spc="-18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zo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goed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mogelijk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vorm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geven.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Hieraan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wordt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samen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met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vervolg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gegeven.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9617" y="3236414"/>
            <a:ext cx="631868" cy="1770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Aanpak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235" y="3388776"/>
            <a:ext cx="5903485" cy="634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bevindingen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uit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rapporten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zijn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inmiddels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verwerkt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eerste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voorstel</a:t>
            </a:r>
            <a:r>
              <a:rPr dirty="0" sz="900" spc="-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uitvoering</a:t>
            </a:r>
          </a:p>
          <a:p>
            <a:pPr marL="495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emotioneel</a:t>
            </a:r>
            <a:r>
              <a:rPr dirty="0" sz="900" spc="-13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herstel.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 spc="-13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contouren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hiervan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zijn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opgenomen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12</a:t>
            </a:r>
            <a:r>
              <a:rPr dirty="0" sz="900" baseline="32868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 baseline="32868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voortgangsrapportage.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komende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maanden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wordt</a:t>
            </a:r>
            <a:r>
              <a:rPr dirty="0" sz="900" spc="-12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plan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uitgewerkt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waarbij</a:t>
            </a:r>
            <a:r>
              <a:rPr dirty="0" sz="900" spc="-14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opnieuw</a:t>
            </a:r>
            <a:r>
              <a:rPr dirty="0" sz="900" spc="-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</a:t>
            </a:r>
            <a:r>
              <a:rPr dirty="0" sz="900" spc="-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betrokken</a:t>
            </a:r>
          </a:p>
          <a:p>
            <a:pPr marL="113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worden.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349" y="4151118"/>
            <a:ext cx="5872113" cy="9388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is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ingewikkelde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opgave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om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behoeften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waarmee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gesproken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is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te</a:t>
            </a:r>
          </a:p>
          <a:p>
            <a:pPr marL="114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vertalen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naar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generieke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aanpak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emotioneel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herstel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alle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kinderen.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Wij</a:t>
            </a:r>
          </a:p>
          <a:p>
            <a:pPr marL="114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zijn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ons</a:t>
            </a:r>
            <a:r>
              <a:rPr dirty="0" sz="900" spc="-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ervan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bewust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dat</a:t>
            </a:r>
            <a:r>
              <a:rPr dirty="0" sz="900" spc="-12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deze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vertaalslag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sommige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gevallen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dan</a:t>
            </a:r>
            <a:r>
              <a:rPr dirty="0" sz="900" spc="-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ook</a:t>
            </a:r>
            <a:r>
              <a:rPr dirty="0" sz="900" spc="-24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recht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doet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</a:p>
          <a:p>
            <a:pPr marL="114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complexiteit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dirty="0" sz="900" spc="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diversiteit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is</a:t>
            </a:r>
            <a:r>
              <a:rPr dirty="0" sz="9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beschreven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rapporten.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Toch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menen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wij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een</a:t>
            </a:r>
          </a:p>
          <a:p>
            <a:pPr marL="228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uitvoeringsvoorstel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emotioneel</a:t>
            </a:r>
            <a:r>
              <a:rPr dirty="0" sz="900" spc="-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herstel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te</a:t>
            </a:r>
            <a:r>
              <a:rPr dirty="0" sz="900" spc="-17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hebben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ontwikkeld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aansluit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bij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behoeften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</a:p>
          <a:p>
            <a:pPr marL="342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brede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groep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9806" y="5217652"/>
            <a:ext cx="681818" cy="1770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000000"/>
                </a:solidFill>
                <a:latin typeface="Verdana"/>
                <a:cs typeface="Verdana"/>
              </a:rPr>
              <a:t>Bedankt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9806" y="5370014"/>
            <a:ext cx="5908869" cy="1091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Álle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hebben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bijgedragen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totstandkoming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voorstel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uitvoering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emotioneel</a:t>
            </a:r>
            <a:r>
              <a:rPr dirty="0" sz="900" spc="-13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herstel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bedanken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wij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hun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belangrijke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bijdragen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betrokkenheid.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is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bewonderingswaardig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dat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deze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kinderen,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ondanks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hun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leed,</a:t>
            </a:r>
            <a:r>
              <a:rPr dirty="0" sz="900" spc="-12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nog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steeds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veerkracht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hebben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om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bij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dragen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oplossen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toeslagenproblematiek.</a:t>
            </a:r>
            <a:r>
              <a:rPr dirty="0" sz="900" spc="-16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Wij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willen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investeren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verdere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samenwerking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met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kinderen.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om</a:t>
            </a:r>
            <a:r>
              <a:rPr dirty="0" sz="9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komen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tot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goed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dirty="0" sz="900" spc="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passend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aanbod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diensten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producten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emotioneel</a:t>
            </a:r>
            <a:r>
              <a:rPr dirty="0" sz="900" spc="-13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herstel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die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begin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2023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beschikbaar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komen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voor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alle</a:t>
            </a:r>
          </a:p>
          <a:p>
            <a:pPr marL="0" marR="0">
              <a:lnSpc>
                <a:spcPts val="1093"/>
              </a:lnSpc>
              <a:spcBef>
                <a:spcPts val="105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gedupeerde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kinderen.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9806" y="6879918"/>
            <a:ext cx="3475981" cy="455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staatssecretaris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van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Financiën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–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Toeslagen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dirty="0" sz="900" spc="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Douane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Aukje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Vries</a:t>
            </a:r>
          </a:p>
          <a:p>
            <a:pPr marL="0" marR="0">
              <a:lnSpc>
                <a:spcPts val="1093"/>
              </a:lnSpc>
              <a:spcBef>
                <a:spcPts val="1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Den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Haag,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21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oktober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000000"/>
                </a:solidFill>
                <a:latin typeface="Verdana"/>
                <a:cs typeface="Verdana"/>
              </a:rPr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3811797" y="2580699"/>
            <a:ext cx="3388213" cy="226800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39999" y="10000658"/>
            <a:ext cx="914400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99" y="397341"/>
            <a:ext cx="5864987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mondt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constante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strijd: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pensatie,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onderling.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herstelproces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slepend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‘vechten’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1,5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jaar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Servicedienst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slapen.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waren.’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drukt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nauwelijks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nadien.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2175341"/>
            <a:ext cx="1313434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3.1.3</a:t>
            </a:r>
            <a:r>
              <a:rPr dirty="0" sz="1000" spc="11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SENTIMENT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45" y="2530941"/>
            <a:ext cx="5913121" cy="3222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heerst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5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schaamte.</a:t>
            </a:r>
          </a:p>
          <a:p>
            <a:pPr marL="5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om-</a:t>
            </a:r>
          </a:p>
          <a:p>
            <a:pPr marL="5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nadrukkelijk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erkend</a:t>
            </a:r>
          </a:p>
          <a:p>
            <a:pPr marL="5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benarde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po-</a:t>
            </a:r>
          </a:p>
          <a:p>
            <a:pPr marL="5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verhoogt</a:t>
            </a:r>
          </a:p>
          <a:p>
            <a:pPr marL="54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drempel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54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</a:p>
          <a:p>
            <a:pPr marL="41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mijzelf,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5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gepest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werd.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sprak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nergens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over.</a:t>
            </a:r>
          </a:p>
          <a:p>
            <a:pPr marL="76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docenten,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94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thuis.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dreige-</a:t>
            </a:r>
          </a:p>
          <a:p>
            <a:pPr marL="1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menten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plaatsen,</a:t>
            </a:r>
          </a:p>
          <a:p>
            <a:pPr marL="12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dus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angst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speelde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Uiteinde-</a:t>
            </a:r>
          </a:p>
          <a:p>
            <a:pPr marL="14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houd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jezelf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nergens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over.’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schappelijke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taboes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armoede,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misbruik,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onveili-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thuissituaties: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FSIABB+Rather-Regular"/>
                <a:cs typeface="FSIABB+Rather-Regular"/>
              </a:rPr>
              <a:t>thema’s</a:t>
            </a:r>
            <a:r>
              <a:rPr dirty="0" sz="1000" spc="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durven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eenzaamheid.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45" y="5909141"/>
            <a:ext cx="5875907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dynamiek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uitwerkingen.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steunen.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verreweg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kleur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aanwakkert: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‘Kijk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zitten,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gebeurd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is.</a:t>
            </a:r>
          </a:p>
          <a:p>
            <a:pPr marL="3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verdrietig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van.’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7153741"/>
            <a:ext cx="5824601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formele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instanties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vervelende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Nederlandse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‘vechten’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draagt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(meer)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Nederland.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‘instanties’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risico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stembus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gaan.</a:t>
            </a:r>
            <a:r>
              <a:rPr dirty="0" sz="900" baseline="33299">
                <a:solidFill>
                  <a:srgbClr val="000000"/>
                </a:solidFill>
                <a:latin typeface="FSIABB+Rather-Regular"/>
                <a:cs typeface="FSIABB+Rather-Regular"/>
              </a:rPr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52" y="8398341"/>
            <a:ext cx="5862597" cy="144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Ondanks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opvallend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professionele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inzetten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maatschappij.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hierover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uitspreken.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</a:p>
          <a:p>
            <a:pPr marL="2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niemand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Ervaring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beste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leermeester.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zeggen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leren</a:t>
            </a:r>
          </a:p>
          <a:p>
            <a:pPr marL="4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nodig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aanzienlijk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</a:p>
          <a:p>
            <a:pPr marL="1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nasleep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</a:p>
          <a:p>
            <a:pPr marL="1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Opvallend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pedagoog,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jongerenwerker,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sociaal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</a:p>
          <a:p>
            <a:pPr marL="1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nadrukkelijke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1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beschermen.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verbetering.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10016927"/>
            <a:ext cx="5845022" cy="36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4</a:t>
            </a:r>
            <a:r>
              <a:rPr dirty="0" sz="700" spc="17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ontworteling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risicovolle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kwetsbaarheid: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maakt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vatbaar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anti-overheid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sentiment.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houding</a:t>
            </a:r>
          </a:p>
          <a:p>
            <a:pPr marL="0" marR="0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ergens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vandaan.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opgegroeid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spc="-17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 spc="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</a:p>
          <a:p>
            <a:pPr marL="0" marR="0">
              <a:lnSpc>
                <a:spcPts val="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is)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negatieve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manier.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7999" y="10187684"/>
            <a:ext cx="223204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439999" y="4402300"/>
            <a:ext cx="3498826" cy="2342415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39999" y="7026707"/>
            <a:ext cx="5006629" cy="1678592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046821" y="6763468"/>
            <a:ext cx="34290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39999" y="397341"/>
            <a:ext cx="5856097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helpen.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natuurlijk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afspiegeling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vrijwillig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aangemeld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Opvallend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draai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1616109"/>
            <a:ext cx="1635709" cy="232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3.2</a:t>
            </a:r>
            <a:r>
              <a:rPr dirty="0" sz="1200" spc="6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11" u="sng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1997541"/>
            <a:ext cx="5887465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eenduidige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gezegd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lopen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levensfases,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input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wenste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overheidscommunicatie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vermelden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verwachten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reëel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3242141"/>
            <a:ext cx="5867780" cy="1267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rijksoverheid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voorafgaand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opgegeven).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verreweg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bevraagd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bijbe-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horend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herstelproces.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kwijt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kon,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360680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46799" y="4486741"/>
            <a:ext cx="2300986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meenemen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ling.’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frustratie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Belastingdienst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schuldeiser,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8">
                <a:solidFill>
                  <a:srgbClr val="e4611b"/>
                </a:solidFill>
                <a:latin typeface="FSIABB+Rather-Regular"/>
                <a:cs typeface="FSIABB+Rather-Regular"/>
              </a:rPr>
              <a:t>‘Voor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Belastingdienst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46833" y="5909141"/>
            <a:ext cx="2253124" cy="555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volwassene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benaderd.</a:t>
            </a:r>
          </a:p>
          <a:p>
            <a:pPr marL="1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iedere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vinden.</a:t>
            </a:r>
          </a:p>
          <a:p>
            <a:pPr marL="34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ineens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‘kind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van’.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74" y="8931742"/>
            <a:ext cx="5910205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behandeld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benaderd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‘secundaire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slacht-</a:t>
            </a:r>
          </a:p>
          <a:p>
            <a:pPr marL="2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offers’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van…’,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miskend.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ach-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tergrond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verdwenen.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iets!’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</a:p>
          <a:p>
            <a:pPr marL="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toe-</a:t>
            </a:r>
          </a:p>
          <a:p>
            <a:pPr marL="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meedragen,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verantwoorde-</a:t>
            </a:r>
          </a:p>
          <a:p>
            <a:pPr marL="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(denk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zorgtaken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gezinsleden).</a:t>
            </a:r>
          </a:p>
          <a:p>
            <a:pPr marL="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nadrukkelijk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‘schriftelijk</a:t>
            </a:r>
          </a:p>
          <a:p>
            <a:pPr marL="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bewijs’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800000" y="3646549"/>
            <a:ext cx="4484154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9999" y="397341"/>
            <a:ext cx="5912357" cy="378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(ex-)partners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67" y="930741"/>
            <a:ext cx="5902230" cy="162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proactieve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gebied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3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gebied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informatie.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initiatief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informatie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verstrekken</a:t>
            </a:r>
          </a:p>
          <a:p>
            <a:pPr marL="3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‘Doordat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zolang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duurt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lijkt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</a:p>
          <a:p>
            <a:pPr marL="1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boeit.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e4611b"/>
                </a:solidFill>
                <a:latin typeface="FSIABB+Rather-Regular"/>
                <a:cs typeface="FSIABB+Rather-Regular"/>
              </a:rPr>
              <a:t>Wees</a:t>
            </a:r>
            <a:r>
              <a:rPr dirty="0" sz="1000" spc="24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eerlijk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ons!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zolang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verborgen.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Com-</a:t>
            </a:r>
          </a:p>
          <a:p>
            <a:pPr marL="3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municeer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houd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hoogte!’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heerst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onduidelijkheid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transparantie.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nauwlettend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bezig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voortgang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eenvoudig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proces,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deadlines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uitleg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‘Maak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Herstelkalender.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0">
                <a:solidFill>
                  <a:srgbClr val="e4611b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 spc="2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</a:p>
          <a:p>
            <a:pPr marL="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ziet.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nieuwsbrief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geopperd.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00000" y="2643514"/>
            <a:ext cx="5118277" cy="914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kijk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sowieso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elke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week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website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over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kindregeling.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Misschien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4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800" spc="14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drie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keer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per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week: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heel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update.’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36" y="3953341"/>
            <a:ext cx="5888086" cy="1800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(die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ontwikkelingen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nauwgezet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volgt)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begrijpt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kun-</a:t>
            </a:r>
          </a:p>
          <a:p>
            <a:pPr marL="6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nen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missen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oproep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Kindpanel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was.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deelgenomen.</a:t>
            </a:r>
            <a:r>
              <a:rPr dirty="0" sz="1000">
                <a:solidFill>
                  <a:srgbClr val="323232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</a:p>
          <a:p>
            <a:pPr marL="6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zó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duister: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lucht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richtdatum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tege-</a:t>
            </a:r>
          </a:p>
          <a:p>
            <a:pPr marL="6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moetkoming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datum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verstrijkt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verloren.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slecht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afspraken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nakomen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Belastingdienst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iedere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bel-</a:t>
            </a:r>
          </a:p>
          <a:p>
            <a:pPr marL="1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‘moe’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hele</a:t>
            </a:r>
          </a:p>
          <a:p>
            <a:pPr marL="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inhaalslag,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trekken.’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beseffen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drempel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‘instanties’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hoog;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wantrouwen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36" y="5909141"/>
            <a:ext cx="5868917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8">
                <a:solidFill>
                  <a:srgbClr val="000000"/>
                </a:solidFill>
                <a:latin typeface="FSIABB+Rather-Regular"/>
                <a:cs typeface="FSIABB+Rather-Regular"/>
              </a:rPr>
              <a:t>Velen</a:t>
            </a:r>
            <a:r>
              <a:rPr dirty="0" sz="1000" spc="1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horen: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netjes.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ho-</a:t>
            </a:r>
          </a:p>
          <a:p>
            <a:pPr marL="3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Blijkbaar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jullie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bezig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kent?’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</a:p>
          <a:p>
            <a:pPr marL="12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menselijkheid,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pijn</a:t>
            </a:r>
          </a:p>
          <a:p>
            <a:pPr marL="14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gedaan,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benoemd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</a:p>
          <a:p>
            <a:pPr marL="3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gepresenteerd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cadeautje.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herstelregeling.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</a:p>
          <a:p>
            <a:pPr marL="3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67" y="7331541"/>
            <a:ext cx="5837936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benaderd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loopt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‘brievenschuw’,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nieuws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overheids-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logo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erop.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geopend.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brieven.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onrustige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woonsitu-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logeeradressen.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‘blauwe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envelop’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beruchte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symbool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00000" y="9006215"/>
            <a:ext cx="5165826" cy="12064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‘Dan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komt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brief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gemeente,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ligt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twee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20">
                <a:solidFill>
                  <a:srgbClr val="e4611b"/>
                </a:solidFill>
                <a:latin typeface="FSIABB+Rather-Regular"/>
                <a:cs typeface="FSIABB+Rather-Regular"/>
              </a:rPr>
              <a:t>weken</a:t>
            </a:r>
            <a:r>
              <a:rPr dirty="0" sz="1800" spc="2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lang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tafel.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eenmaal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hartkloppingen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‘m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maken,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lees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gaat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over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aanpassingen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800000" y="7621649"/>
            <a:ext cx="2693784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0000" y="999740"/>
            <a:ext cx="3724757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00000" y="288804"/>
            <a:ext cx="5006034" cy="6221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groenvoorziening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deur.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keer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aanmaning.’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1464141"/>
            <a:ext cx="5860668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Bewustzijn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relatie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overheidscommunicatie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brieven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bewaard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geopend)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Aandacht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vormgeving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buitenkant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nieuws’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geopperd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privacy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1000" spc="25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essentieel: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studentenhuizen.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envelop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herleidbaar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45" y="2708741"/>
            <a:ext cx="5890050" cy="1267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taalgebruik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aandacht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Begrip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compassie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‘gewoon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aardig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Overheidsinstanties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neiging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formeel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za-</a:t>
            </a:r>
          </a:p>
          <a:p>
            <a:pPr marL="4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(‘...uw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kenmerk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X...’):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bewustzijn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4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taalgebruik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‘triggert’.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‘Maak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brief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aanbod</a:t>
            </a:r>
          </a:p>
          <a:p>
            <a:pPr marL="1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emotioneel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leuks.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heus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leuk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probeer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zelf</a:t>
            </a:r>
          </a:p>
          <a:p>
            <a:pPr marL="3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positiefs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maken.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plaatjes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ofzo.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hoeven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10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taalgebruik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geschikt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40" y="4131141"/>
            <a:ext cx="5781534" cy="1089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2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communiceert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liefst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digitaal: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e-mail.</a:t>
            </a:r>
          </a:p>
          <a:p>
            <a:pPr marL="1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telefonisch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afspraak.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per-</a:t>
            </a:r>
          </a:p>
          <a:p>
            <a:pPr marL="1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telefonisch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automatische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keuzemenu’s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11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anoniem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krijg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schuldeiser-vibes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neem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op.’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instantie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WhatsApp.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meteen,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laagdrempelig.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40" y="5375741"/>
            <a:ext cx="5912612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punt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nauwlettend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nieuws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hersteloperatie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doch-</a:t>
            </a:r>
          </a:p>
          <a:p>
            <a:pPr marL="1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tertje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hoorde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jeugdjournaal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komt.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schept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verwach-</a:t>
            </a:r>
          </a:p>
          <a:p>
            <a:pPr marL="31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tingen.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krijgt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helemaal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niks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horen.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teleurgesteld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wordt.’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11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discussies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overcompensatie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misschien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vreselijk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frustrerend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11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pijnlijk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eens</a:t>
            </a:r>
          </a:p>
          <a:p>
            <a:pPr marL="11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overcompensatie.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snaar,</a:t>
            </a:r>
          </a:p>
          <a:p>
            <a:pPr marL="11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bleek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00000" y="6910713"/>
            <a:ext cx="4735372" cy="6221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hoef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plusje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achter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naam,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minnetje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weg.’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7839109"/>
            <a:ext cx="2844851" cy="232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3.3</a:t>
            </a:r>
            <a:r>
              <a:rPr dirty="0" sz="1200" spc="64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ONDERSTEUNING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57" y="8220541"/>
            <a:ext cx="5904484" cy="1267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opgegroeid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ar-</a:t>
            </a:r>
          </a:p>
          <a:p>
            <a:pPr marL="4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schrijnende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afgesloten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elektriciteit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water,</a:t>
            </a:r>
          </a:p>
          <a:p>
            <a:pPr marL="4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honger,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meubilair,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sanitaire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5">
                <a:solidFill>
                  <a:srgbClr val="e4611b"/>
                </a:solidFill>
                <a:latin typeface="FSIABB+Rather-Regular"/>
                <a:cs typeface="FSIABB+Rather-Regular"/>
              </a:rPr>
              <a:t>‘We</a:t>
            </a:r>
            <a:r>
              <a:rPr dirty="0" sz="1000" spc="3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vroegen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flessen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buren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afgesloten.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moesten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poepen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boterhamzakjes,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warm-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steengrill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wassen.’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verdere</a:t>
            </a:r>
          </a:p>
          <a:p>
            <a:pPr marL="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verloop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associaties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zeer</a:t>
            </a:r>
          </a:p>
          <a:p>
            <a:pPr marL="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negatief.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61" y="9642942"/>
            <a:ext cx="5825997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gereageerd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(17)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tafel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2896539" y="348699"/>
            <a:ext cx="4303460" cy="2868629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0000" y="4733540"/>
            <a:ext cx="1914042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46352" y="7933905"/>
            <a:ext cx="5747296" cy="2499246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00000" y="3438404"/>
            <a:ext cx="4856760" cy="12064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wordt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gegeven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normaal.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vrienden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eten,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moest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smoesjes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bedenken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zeggen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honger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had.’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5020141"/>
            <a:ext cx="5780151" cy="555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snapte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schoolvakanties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verdiende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huishouden).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legde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uit;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onnodig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5731341"/>
            <a:ext cx="5910580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droegen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gezinsinkomen.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leuke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basale)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boodschappen.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(illegale)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intrede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arbeidsmarkt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inbreuk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kindertijd.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geko-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criminele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gestoken.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lopend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afgesloten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nutsvoorzieningen,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schoolkamp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sportclub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versleten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kleren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leuke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telkens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regelmaat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66999" y="8052138"/>
            <a:ext cx="1640966" cy="1883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Schuldenproblematiek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66999" y="8333113"/>
            <a:ext cx="5353735" cy="914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3">
                <a:solidFill>
                  <a:srgbClr val="e4611b"/>
                </a:solidFill>
                <a:latin typeface="FSIABB+Rather-Regular"/>
                <a:cs typeface="FSIABB+Rather-Regular"/>
              </a:rPr>
              <a:t>dikke</a:t>
            </a:r>
            <a:r>
              <a:rPr dirty="0" sz="1800" spc="13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niks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fout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gedaan.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Hoe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nou?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begonnen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4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800" spc="14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probleem.’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66999" y="9642942"/>
            <a:ext cx="5533009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olifant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kamer.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dagelijkse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basis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kijken.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vicieuze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cirkel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observeerden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39999" y="348703"/>
            <a:ext cx="5753649" cy="10084448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66999" y="397341"/>
            <a:ext cx="5600700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logica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telkens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teleurstelling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onbegrip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verwachtingen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enigszins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probeerden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temperen.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12662" y="1108541"/>
            <a:ext cx="2442591" cy="197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41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beseffen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schappelijke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taboe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meespeelt: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vertellen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(problematische)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oorza-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ken.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uiteraard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linken.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6942" y="3176914"/>
            <a:ext cx="5566105" cy="17907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45764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zou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graag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soort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Commissie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26">
                <a:solidFill>
                  <a:srgbClr val="e4611b"/>
                </a:solidFill>
                <a:latin typeface="FSIABB+Rather-Regular"/>
                <a:cs typeface="FSIABB+Rather-Regular"/>
              </a:rPr>
              <a:t>Werkelijke</a:t>
            </a:r>
            <a:r>
              <a:rPr dirty="0" sz="1800" spc="26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Schade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willen.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tijdlijn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opstellen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gebeurd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gemist.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recht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nieuwe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start.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afgenomen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weet.”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6999" y="5375741"/>
            <a:ext cx="5493003" cy="1089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studieschuld.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connotatie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Nederland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algemeen.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zwaar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zwaarder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eenzelfde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66942" y="6620341"/>
            <a:ext cx="5542972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stress,</a:t>
            </a:r>
          </a:p>
          <a:p>
            <a:pPr marL="5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extra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zorgtaken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en/of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onveilige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niveau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</a:p>
          <a:p>
            <a:pPr marL="5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opklimmen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leidt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extra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studiekosten.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verkeerde</a:t>
            </a:r>
          </a:p>
          <a:p>
            <a:pPr marL="5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gedwongen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studiekeuze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‘leidt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goeie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baan’.</a:t>
            </a:r>
          </a:p>
          <a:p>
            <a:pPr marL="2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maximaal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geleend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dragen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huishoudkosten.</a:t>
            </a:r>
          </a:p>
          <a:p>
            <a:pPr marL="4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‘Maximaal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inkomen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huur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eten.’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negatiever)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66942" y="8042741"/>
            <a:ext cx="5554472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keren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gehoord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telefoonabonnementen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afsloten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verkopen,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halsoverkop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onhoudbare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thuissituatie.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 spc="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autismespectrumstoornis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kreeg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persoonsgebonden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budget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(PGB).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huur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PGB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zetten: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terugbetaald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financiering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drinken,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terugbetalen.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66942" y="9465141"/>
            <a:ext cx="5580635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ontzettend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(oplopend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tienduizenden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euro’s),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middenin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kijken.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workshops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scholen,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bewindvoering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beginnen.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behoorlijke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impact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kijken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4797000" y="4344708"/>
            <a:ext cx="2358396" cy="2314803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46352" y="348704"/>
            <a:ext cx="5747296" cy="1457997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66999" y="397341"/>
            <a:ext cx="5472556" cy="378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uitgekeerd.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linea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recta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schuldsanering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6999" y="865514"/>
            <a:ext cx="3896639" cy="6221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‘Houd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€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10.000,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schuldenvrij!’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6948" y="1997541"/>
            <a:ext cx="5499497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onderscheid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opgroeien</a:t>
            </a:r>
          </a:p>
          <a:p>
            <a:pPr marL="5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algemeen,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toeslagenaffaire?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5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kristalhelder: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8">
                <a:solidFill>
                  <a:srgbClr val="e4611b"/>
                </a:solidFill>
                <a:latin typeface="FSIABB+Rather-Regular"/>
                <a:cs typeface="FSIABB+Rather-Regular"/>
              </a:rPr>
              <a:t>‘Vóór</a:t>
            </a:r>
            <a:r>
              <a:rPr dirty="0" sz="10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werden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verwend:</a:t>
            </a:r>
          </a:p>
          <a:p>
            <a:pPr marL="3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gingen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uiteten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vakantie.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3">
                <a:solidFill>
                  <a:srgbClr val="e4611b"/>
                </a:solidFill>
                <a:latin typeface="FSIABB+Rather-Regular"/>
                <a:cs typeface="FSIABB+Rather-Regular"/>
              </a:rPr>
              <a:t>Toen</a:t>
            </a:r>
            <a:r>
              <a:rPr dirty="0" sz="1000" spc="33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ineens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meer.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5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zusje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pleeggezin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moesten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twee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jaar.’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bevonden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schrijnende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66948" y="3242141"/>
            <a:ext cx="5434076" cy="378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48" y="3953341"/>
            <a:ext cx="1735074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3.3.1</a:t>
            </a:r>
            <a:r>
              <a:rPr dirty="0" sz="1000" spc="11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48" y="4308941"/>
            <a:ext cx="3401314" cy="2156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tegemoetkoming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keerd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roept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onrust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(of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hoogte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vooruit-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detail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politieke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besluitvor-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online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Kamermoties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lezen.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onzekerheid.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deadlines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gehaald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besluitvorming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grillig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argwanend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sceptisch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denk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ergens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2025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gaan</a:t>
            </a:r>
          </a:p>
          <a:p>
            <a:pPr marL="6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6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 spc="36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grappig: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belastingdienst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aanma-</a:t>
            </a:r>
          </a:p>
          <a:p>
            <a:pPr marL="7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stuurt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4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betalen.’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64" y="6620341"/>
            <a:ext cx="3103880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tegemoetkoming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43" y="6798141"/>
            <a:ext cx="5883439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onduidelijk.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‘Waar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precies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bedoeld?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goedmakertje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5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lange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wachten?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zoethoudertje?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pleister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7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geheel?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laatste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weinig!’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onduidelijkheid: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precies</a:t>
            </a:r>
          </a:p>
          <a:p>
            <a:pPr marL="1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bedoeld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gebaseerd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waarop</a:t>
            </a:r>
          </a:p>
          <a:p>
            <a:pPr marL="1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afgehandeld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kwijtschelding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€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30.000),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</a:p>
          <a:p>
            <a:pPr marL="1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verwachtingen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opgeroepen: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absoluut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‘minder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€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10.000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betalen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toch?’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50" y="8220541"/>
            <a:ext cx="5910594" cy="1978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ervaart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</a:p>
          <a:p>
            <a:pPr marL="4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‘genoeg’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gelijkmaker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leeftijdgenoten?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</a:p>
          <a:p>
            <a:pPr marL="10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onderstreept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emotioneel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‘afgekocht’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</a:p>
          <a:p>
            <a:pPr marL="10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makkelijk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qua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hoogte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vastgestelde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onvoldoende.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lach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€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10.000.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dekt</a:t>
            </a:r>
          </a:p>
          <a:p>
            <a:pPr marL="2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1%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aangedaan.’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</a:p>
          <a:p>
            <a:pPr marL="1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8">
                <a:solidFill>
                  <a:srgbClr val="000000"/>
                </a:solidFill>
                <a:latin typeface="FSIABB+Rather-Regular"/>
                <a:cs typeface="FSIABB+Rather-Regular"/>
              </a:rPr>
              <a:t>Velen</a:t>
            </a:r>
            <a:r>
              <a:rPr dirty="0" sz="1000" spc="1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acute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proble-</a:t>
            </a:r>
          </a:p>
          <a:p>
            <a:pPr marL="1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stabiliteit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opbouwen.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zo-</a:t>
            </a:r>
          </a:p>
          <a:p>
            <a:pPr marL="1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genoemd,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problematisch.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‘Fantastisch,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wor-</a:t>
            </a:r>
          </a:p>
          <a:p>
            <a:pPr marL="2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kwijtgescholden.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Anders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niks.’</a:t>
            </a:r>
            <a:r>
              <a:rPr dirty="0" sz="1000" spc="25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1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‘investeren’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‘verdubbelen’.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39999" y="9680618"/>
            <a:ext cx="914400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0000" y="5081650"/>
            <a:ext cx="1197152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59" y="397341"/>
            <a:ext cx="5881624" cy="162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investeringen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cryptovaluta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900" baseline="33301">
                <a:solidFill>
                  <a:srgbClr val="000000"/>
                </a:solidFill>
                <a:latin typeface="FSIABB+Rather-Regular"/>
                <a:cs typeface="FSIABB+Rather-Regular"/>
              </a:rPr>
              <a:t>5</a:t>
            </a:r>
            <a:r>
              <a:rPr dirty="0" sz="900" baseline="33301" spc="8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bedrag:</a:t>
            </a:r>
          </a:p>
          <a:p>
            <a:pPr marL="5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associëren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kansen,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stabiliteit.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leuks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kunnen</a:t>
            </a:r>
          </a:p>
          <a:p>
            <a:pPr marL="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kopen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tien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denken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(diep)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cent’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schuldsanering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schuldsanering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/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bewindvoering.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maatwerk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uitzonderingen.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spaarrekening,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verdampt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(maximaal)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€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10.000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compenseert.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59" y="2175341"/>
            <a:ext cx="5883021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genoemd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maatwerk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gekregen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gebonden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kwalijk.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vreselijk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emotionele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‘kind-zijn’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0000" y="3494414"/>
            <a:ext cx="5121707" cy="149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27">
                <a:solidFill>
                  <a:srgbClr val="e4611b"/>
                </a:solidFill>
                <a:latin typeface="FSIABB+Rather-Regular"/>
                <a:cs typeface="FSIABB+Rather-Regular"/>
              </a:rPr>
              <a:t>‘Waar</a:t>
            </a:r>
            <a:r>
              <a:rPr dirty="0" sz="1800" spc="27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€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10.000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gebaseerd?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denk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minder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meegemaakt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dekt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mentale,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lichamelijke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emotionele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schade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totaal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5375741"/>
            <a:ext cx="5874385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(18+)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besloten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broertjes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zusjes,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krijgt.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beslissen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helemaal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buiten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dermate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onstabiele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verkeerde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uitgegeven.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rekening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Nederlandse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acute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rekening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gezinslid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misschien-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§wel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(terecht)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basisbehoeften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huur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9696886"/>
            <a:ext cx="5901385" cy="685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5</a:t>
            </a:r>
            <a:r>
              <a:rPr dirty="0" sz="700" spc="17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risicovol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vooruitzicht,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kans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aanzienlijk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inzet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verliezen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plaats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verdubbelen: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moesten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neiging</a:t>
            </a:r>
          </a:p>
          <a:p>
            <a:pPr marL="0" marR="0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onderdrukken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klem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af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raden.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Iedere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Nederland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krijgt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verleidingen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risicovolle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manieren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besteden: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minder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anderen.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Inzet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regulering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verleidingen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(zoals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kansspel-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crypto-reclames)</a:t>
            </a:r>
          </a:p>
          <a:p>
            <a:pPr marL="0" marR="0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preventie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aanzien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armoede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specifiek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relevant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iedereen.</a:t>
            </a:r>
          </a:p>
          <a:p>
            <a:pPr marL="0" marR="0">
              <a:lnSpc>
                <a:spcPts val="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€10.000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grootouders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erft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risicovolle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maken: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spc="-10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7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neiging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onderdrukken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gedu-</a:t>
            </a:r>
          </a:p>
          <a:p>
            <a:pPr marL="0" marR="0">
              <a:lnSpc>
                <a:spcPts val="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peerde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behoeden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risico’s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vrijelijk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nemen.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439999" y="9893978"/>
            <a:ext cx="914400" cy="12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39999" y="645693"/>
            <a:ext cx="5537835" cy="2232951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99" y="397341"/>
            <a:ext cx="2078101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3.3.2</a:t>
            </a:r>
            <a:r>
              <a:rPr dirty="0" sz="1000" spc="85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2" u="sng">
                <a:solidFill>
                  <a:srgbClr val="000000"/>
                </a:solidFill>
                <a:latin typeface="FSIABB+Rather-Regular"/>
                <a:cs typeface="FSIABB+Rather-Regular"/>
              </a:rPr>
              <a:t>ASSOCIATIES</a:t>
            </a:r>
            <a:r>
              <a:rPr dirty="0" sz="1000" spc="12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46" y="3242141"/>
            <a:ext cx="5872912" cy="1622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opgegroeid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omgeving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</a:t>
            </a:r>
          </a:p>
          <a:p>
            <a:pPr marL="5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chronisch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geldgebrek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armoede.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uitkeringen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kwamen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elke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maand</a:t>
            </a:r>
          </a:p>
          <a:p>
            <a:pPr marL="34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bepaalde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dag.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stonden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klaar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pinautomaat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gaan: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moesten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</a:p>
          <a:p>
            <a:pPr marL="51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snel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rekening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halen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kopen.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laat,</a:t>
            </a:r>
          </a:p>
          <a:p>
            <a:pPr marL="6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weg.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Afgegeven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Belastingdienst.’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associaties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1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‘geld’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(waarmee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rondetafelgesprekken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begonnen)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steevast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zakelijk.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meisje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17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noemde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‘pauzeknop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’: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pauze-</a:t>
            </a:r>
          </a:p>
          <a:p>
            <a:pPr marL="11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knop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stopgezet.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15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noemde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‘deurwaar-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ders’.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67" y="5020141"/>
            <a:ext cx="5890031" cy="1089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associaties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vroeger,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belasting,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kinderbijslag,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minimum-</a:t>
            </a:r>
          </a:p>
          <a:p>
            <a:pPr marL="3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loon.</a:t>
            </a:r>
            <a:r>
              <a:rPr dirty="0" sz="900" baseline="33299">
                <a:solidFill>
                  <a:srgbClr val="000000"/>
                </a:solidFill>
                <a:latin typeface="FSIABB+Rather-Regular"/>
                <a:cs typeface="FSIABB+Rather-Regular"/>
              </a:rPr>
              <a:t>6</a:t>
            </a:r>
            <a:r>
              <a:rPr dirty="0" sz="900" baseline="33299" spc="8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contrast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leeftijdsge-</a:t>
            </a:r>
          </a:p>
          <a:p>
            <a:pPr marL="4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klasgenoot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zei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mij: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Hé,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broek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vorige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</a:p>
          <a:p>
            <a:pPr marL="4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kringloopwinkel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gebracht!’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strategieën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leuke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weekendactiviteiten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</a:p>
          <a:p>
            <a:pPr marL="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herkenning.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niemand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leuk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leuke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deed.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werk.’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66" y="6264741"/>
            <a:ext cx="5876669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probleem:</a:t>
            </a:r>
          </a:p>
          <a:p>
            <a:pPr marL="3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immens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Voldoende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betekent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 spc="1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</a:p>
          <a:p>
            <a:pPr marL="3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betekent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beperking.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even;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3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Enerzijds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acute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anderzijds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‘afge-</a:t>
            </a:r>
          </a:p>
          <a:p>
            <a:pPr marL="3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pakt’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krampachtig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hart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breekt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elke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bedrag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uitgeven.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verkrampte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hand.’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En: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wanhopig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regelt: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lijkt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keuzes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hierop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baseren.’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9910246"/>
            <a:ext cx="5846000" cy="471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6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spc="-35">
                <a:solidFill>
                  <a:srgbClr val="000000"/>
                </a:solidFill>
                <a:latin typeface="FSIABB+Rather-Regular"/>
                <a:cs typeface="FSIABB+Rather-Regular"/>
              </a:rPr>
              <a:t>Ter</a:t>
            </a:r>
            <a:r>
              <a:rPr dirty="0" sz="700" spc="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vergelijking: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organiseert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jaren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onderwijsproject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MoneyWays,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rolmodellen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schoolklassen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</a:p>
          <a:p>
            <a:pPr marL="0" marR="0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sociaal-emotionele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kant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geld.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lessen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beginnen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7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associatieoefening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woord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‘geld’.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associaties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gemiddelde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scholier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positiever,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tenminste: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minder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serieus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draaien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minder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armoede.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Kleding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kopen,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auto’s,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huizen,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vakantiegeld,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salaris.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439999" y="392514"/>
            <a:ext cx="5731510" cy="2089784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0000" y="6669149"/>
            <a:ext cx="4885334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99" y="2708741"/>
            <a:ext cx="5905636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verkrampte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durven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uitgeven)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impulsief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categorie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(14)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komst.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ambities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waarschijnlijk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tweede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cate-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zei: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voelt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inhalen: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elke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cent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binnenkrijg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geef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zoveel</a:t>
            </a:r>
          </a:p>
          <a:p>
            <a:pPr marL="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dus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mezelf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ontzeggen.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Liever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schoenen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zorgverzekering.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2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Klarna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betaalregelingen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kom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daarmee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problemen.’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44" y="4308941"/>
            <a:ext cx="5882059" cy="1267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creatief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slim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euro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</a:p>
          <a:p>
            <a:pPr marL="5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omgedraaid.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Schaarste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creatief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</a:p>
          <a:p>
            <a:pPr marL="5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middelen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voetbal,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voetballen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5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onverstandige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kiezen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illegale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ver-</a:t>
            </a:r>
          </a:p>
          <a:p>
            <a:pPr marL="5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stigma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onverstandig</a:t>
            </a:r>
          </a:p>
          <a:p>
            <a:pPr marL="5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‘Door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beslaglegging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denkt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onverstandig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omga.’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9998" y="5666114"/>
            <a:ext cx="5041011" cy="914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‘Belastingaangifte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doen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kost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drie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dagen.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vrienden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raar;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paar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boxjes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klaar.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ZEKER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weten.’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6975941"/>
            <a:ext cx="1613534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3.3.3</a:t>
            </a:r>
            <a:r>
              <a:rPr dirty="0" sz="1000" spc="8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7331541"/>
            <a:ext cx="5881878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toegewezen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budgetcoach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bewindvoering.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handjevol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geldzaken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bespreken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kreeg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vrienden.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gevraagd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afgewezen.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8398341"/>
            <a:ext cx="5894215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rijbewijs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halen,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studeren.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denk,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denk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risico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helpt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3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krijgen.’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42" y="9109542"/>
            <a:ext cx="5896973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ondersteuning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diffuus.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6">
                <a:solidFill>
                  <a:srgbClr val="e4611b"/>
                </a:solidFill>
                <a:latin typeface="FSIABB+Rather-Regular"/>
                <a:cs typeface="FSIABB+Rather-Regular"/>
              </a:rPr>
              <a:t>‘We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need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level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the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playingfield.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flinke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achterstand.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Qua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qua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kennis.’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6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</a:p>
          <a:p>
            <a:pPr marL="10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gemeenschappelijke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ontwaren: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gebied</a:t>
            </a:r>
          </a:p>
          <a:p>
            <a:pPr marL="10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budgetteren,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tegemoetkomingsbedrag,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schuldhulp,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ov-problemen,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overgang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18+,</a:t>
            </a:r>
          </a:p>
          <a:p>
            <a:pPr marL="10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studeren,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investeren,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plichten,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</a:p>
          <a:p>
            <a:pPr marL="10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geldzaken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oplevert.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9999" y="957023"/>
            <a:ext cx="2682875" cy="848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8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pc="-50" strike="sngStrike">
                <a:solidFill>
                  <a:srgbClr val="000000"/>
                </a:solidFill>
                <a:latin typeface="FSIABB+Rather-Regular"/>
                <a:cs typeface="FSIABB+Rather-Regular"/>
              </a:rPr>
              <a:t>Ken</a:t>
            </a:r>
            <a:r>
              <a:rPr dirty="0" sz="5000" spc="50" strike="sngStrike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5000" strike="sngStrike">
                <a:solidFill>
                  <a:srgbClr val="000000"/>
                </a:solidFill>
                <a:latin typeface="FSIABB+Rather-Regular"/>
                <a:cs typeface="FSIABB+Rather-Regular"/>
              </a:rPr>
              <a:t>ons,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9999" y="1579323"/>
            <a:ext cx="2679700" cy="848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8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trike="dblStrike">
                <a:solidFill>
                  <a:srgbClr val="000000"/>
                </a:solidFill>
                <a:latin typeface="FSIABB+Rather-Regular"/>
                <a:cs typeface="FSIABB+Rather-Regular"/>
              </a:rPr>
              <a:t>help</a:t>
            </a:r>
            <a:r>
              <a:rPr dirty="0" sz="5000" strike="dblStrike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5000" strike="dblStrike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999" y="2577214"/>
            <a:ext cx="5322188" cy="2813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114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helpen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invulling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39999" y="1361614"/>
            <a:ext cx="4241358" cy="2839088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072543" y="7568649"/>
            <a:ext cx="2494914" cy="1678106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99" y="397341"/>
            <a:ext cx="5828539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coaching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advies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advies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gestandaardi-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cursus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lesmateriaal).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(18-)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verwoorden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precies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huisarts: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huisarts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</a:p>
          <a:p>
            <a:pPr marL="434936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diagnose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gesteld,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89355" y="1464141"/>
            <a:ext cx="1531111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doorverwe-</a:t>
            </a:r>
          </a:p>
          <a:p>
            <a:pPr marL="1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Antes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(GGZ),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geld.’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89339" y="2353141"/>
            <a:ext cx="1543724" cy="1978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‘financiële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huis-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arts’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onafhankelijk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‘Ze</a:t>
            </a:r>
          </a:p>
          <a:p>
            <a:pPr marL="2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betalen,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niks</a:t>
            </a:r>
          </a:p>
          <a:p>
            <a:pPr marL="5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maken</a:t>
            </a:r>
          </a:p>
          <a:p>
            <a:pPr marL="74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Straks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91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wacht</a:t>
            </a:r>
          </a:p>
          <a:p>
            <a:pPr marL="10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Belasting-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dienst.’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55" y="4486741"/>
            <a:ext cx="5903213" cy="1622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‘Iemand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bubbel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armoede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trekken.’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weg’: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geldzaken.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sparen?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investeren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slimmer?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dan?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letten?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Belastingdienst?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hebt?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lenen,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BKR-registratie,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incasso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betaaltermijnen.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doorheen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loodst.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‘Kinderen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rijke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meege-</a:t>
            </a:r>
          </a:p>
          <a:p>
            <a:pPr marL="34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kregen.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meegekregen.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meegekre-</a:t>
            </a:r>
          </a:p>
          <a:p>
            <a:pPr marL="51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verkeerde,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negatieve,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achter.’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61" y="6264741"/>
            <a:ext cx="5833151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per-</a:t>
            </a:r>
          </a:p>
          <a:p>
            <a:pPr marL="4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</a:t>
            </a:r>
          </a:p>
          <a:p>
            <a:pPr marL="4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professioneel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advies: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pak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uitleggen’.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sparren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liefst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gehad.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Misschien</a:t>
            </a:r>
          </a:p>
          <a:p>
            <a:pPr marL="2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schaam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rolmodel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ervaringsdeskundige.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86" y="9820742"/>
            <a:ext cx="5912373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match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degene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verleent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moe-</a:t>
            </a:r>
          </a:p>
          <a:p>
            <a:pPr marL="1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‘levelen’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veilig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steeds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hoeven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leggen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overko-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men’.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trainen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ervaringsdeskundige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800000" y="7901049"/>
            <a:ext cx="629323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9957" y="397341"/>
            <a:ext cx="5852921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geopperd.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 spc="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níet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‘strenge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Jeugdzorg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</a:p>
          <a:p>
            <a:pPr marL="4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bewindvoerders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consequenties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zodra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4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advies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opvolgen.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vrijblijvende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bijvoor-</a:t>
            </a:r>
          </a:p>
          <a:p>
            <a:pPr marL="4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beeld: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belangen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heeft.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5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langrijk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vindt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niets.’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Overigens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digitaal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drempel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naartoe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ontvangen.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57" y="1819741"/>
            <a:ext cx="5863971" cy="1800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enthousiast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gereageerd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keld</a:t>
            </a:r>
            <a:r>
              <a:rPr dirty="0" sz="1000" spc="26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informatiemateriaal.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Aanvullend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informatiemateriaal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</a:p>
          <a:p>
            <a:pPr marL="1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Google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opzoeken’.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Hetzelfde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(preventieve)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voorlichting: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ie-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financiële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educatie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(slim)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ondervang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geldt,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ingezet.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afgewimpeld</a:t>
            </a:r>
          </a:p>
          <a:p>
            <a:pPr marL="2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simpels.’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3775541"/>
            <a:ext cx="5867273" cy="73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herkenning: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erover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thema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hetzelfde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meegemaakt,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misschien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proces.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groepsverband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handvol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genoemd.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51" y="4664541"/>
            <a:ext cx="5898896" cy="1267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duur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ondersteuning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eenduidig: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ie-</a:t>
            </a:r>
          </a:p>
          <a:p>
            <a:pPr marL="4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doorlopen,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‘Kijk,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</a:p>
          <a:p>
            <a:pPr marL="1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vangnet,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waarop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terugvallen.’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á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Zeker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misschien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overzien,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verantwoordelijkheden,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liseren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achterstand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opgelopen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ondersteuning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gebruiken.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0000" y="6021714"/>
            <a:ext cx="5161940" cy="17907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vind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hulp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langere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periode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wordt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aangeboden.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kijk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oudere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zus.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struggles,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tijd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nodig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stap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zetten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omdat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heel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spannend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vindt.’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48" y="8042741"/>
            <a:ext cx="5882310" cy="1267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ultimatum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zogenaamde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‘schop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</a:p>
          <a:p>
            <a:pPr marL="5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kont’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5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periodieke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check-up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eventueel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begeleidingstraject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afgerond: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5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jouw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kent)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opneemt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gedu-</a:t>
            </a:r>
          </a:p>
          <a:p>
            <a:pPr marL="5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optie.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levens-</a:t>
            </a:r>
          </a:p>
          <a:p>
            <a:pPr marL="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situatie;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5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afzwaaien.’</a:t>
            </a:r>
            <a:r>
              <a:rPr dirty="0" sz="1000" spc="25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doorlopen,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verdwijnen.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9617110"/>
            <a:ext cx="2834182" cy="232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3.4</a:t>
            </a:r>
            <a:r>
              <a:rPr dirty="0" sz="1200" spc="69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9998542"/>
            <a:ext cx="5719063" cy="378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Voortkomend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adviesrapport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geuite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55299" y="5127700"/>
            <a:ext cx="3081089" cy="2054051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39999" y="348699"/>
            <a:ext cx="5760000" cy="3868653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99" y="4308941"/>
            <a:ext cx="5807837" cy="73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concretiseren.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afgelopen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beleving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stappen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(weer)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44336" y="5197941"/>
            <a:ext cx="2675001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jeugd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valse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</a:p>
          <a:p>
            <a:pPr marL="3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plek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terug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maatschappij’.</a:t>
            </a:r>
          </a:p>
          <a:p>
            <a:pPr marL="4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dezelfde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</a:p>
          <a:p>
            <a:pPr marL="4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eerlijk.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4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‘one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size</a:t>
            </a:r>
          </a:p>
          <a:p>
            <a:pPr marL="4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gebied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per-</a:t>
            </a:r>
          </a:p>
          <a:p>
            <a:pPr marL="4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logisch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van-</a:t>
            </a:r>
          </a:p>
          <a:p>
            <a:pPr marL="4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40040" y="7153741"/>
            <a:ext cx="5901309" cy="197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04337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inmiddels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onderhouden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liefst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even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boomhutten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bouwen.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dakloos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nergens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sliep: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stond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ingeschreven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adres,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bouwde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sociale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huurwoning,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ningschaarste.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psychisch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vlak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acute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noodhulp,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switch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associatieoefening,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kiezen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toekomstbehoeften.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OV-poortjes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gekozen: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stressvrij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rustig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leven.’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Kort-</a:t>
            </a:r>
          </a:p>
          <a:p>
            <a:pPr marL="1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spectrum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eenduidige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oplossing.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40057" y="9287341"/>
            <a:ext cx="5902325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kleinere,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praktische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gelukkig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kind-zijn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definitief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hobby’s,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instrument,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pretparken,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onbezorgd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boom-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bouwen,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opknappen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kamer.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confrontatie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jeugd.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aanbod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uitsluitend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412999" y="332823"/>
            <a:ext cx="3754998" cy="215920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800000" y="8243949"/>
            <a:ext cx="707961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75992" y="397341"/>
            <a:ext cx="2076577" cy="2333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rekening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diepgaande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beseffen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praktische,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klei-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gemiste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ling-herstel’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‘inzetten’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muziek-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57" y="2708741"/>
            <a:ext cx="5894451" cy="378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urgentie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mogelijkheden:</a:t>
            </a:r>
          </a:p>
          <a:p>
            <a:pPr marL="4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‘Straks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18.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laatste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3419941"/>
            <a:ext cx="1632585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3.4.1</a:t>
            </a:r>
            <a:r>
              <a:rPr dirty="0" sz="1000" spc="116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META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49" y="3775541"/>
            <a:ext cx="5863717" cy="1622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(18+)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‘meta’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aanzien</a:t>
            </a:r>
          </a:p>
          <a:p>
            <a:pPr marL="5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bewuster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reflectiever,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</a:p>
          <a:p>
            <a:pPr marL="5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geleefd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</a:p>
          <a:p>
            <a:pPr marL="5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ontwikkelachterstand,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ongezonde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voorsprong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opzichte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leeftijds-</a:t>
            </a:r>
          </a:p>
          <a:p>
            <a:pPr marL="5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3-0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achter.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0-0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maken?’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effect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domino-effect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allerlei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vluchtreactie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drinken,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drugsgebruik,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foute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vrienden/partners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criminaliteit.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00000" y="5488314"/>
            <a:ext cx="5179119" cy="2667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zoveel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effect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dagelijks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leven: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vanaf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10</a:t>
            </a:r>
            <a:r>
              <a:rPr dirty="0" sz="1600" baseline="33322">
                <a:solidFill>
                  <a:srgbClr val="e4611b"/>
                </a:solidFill>
                <a:latin typeface="FSIABB+Rather-Regular"/>
                <a:cs typeface="FSIABB+Rather-Regular"/>
              </a:rPr>
              <a:t>e</a:t>
            </a:r>
            <a:r>
              <a:rPr dirty="0" sz="1600" baseline="33322" spc="187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</a:p>
          <a:p>
            <a:pPr marL="34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huis.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krijg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sinds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10</a:t>
            </a:r>
            <a:r>
              <a:rPr dirty="0" sz="1600" baseline="33322">
                <a:solidFill>
                  <a:srgbClr val="e4611b"/>
                </a:solidFill>
                <a:latin typeface="FSIABB+Rather-Regular"/>
                <a:cs typeface="FSIABB+Rather-Regular"/>
              </a:rPr>
              <a:t>e</a:t>
            </a:r>
            <a:r>
              <a:rPr dirty="0" sz="1600" baseline="33322" spc="187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elk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49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Moederdag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kadootje.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Daarnaast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werk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49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6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dagen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week,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soms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dubbele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diensten.</a:t>
            </a:r>
          </a:p>
          <a:p>
            <a:pPr marL="49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betalen.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49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toekomst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ontnomen,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graag</a:t>
            </a:r>
          </a:p>
          <a:p>
            <a:pPr marL="49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meegeven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overheid.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daarbij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stil</a:t>
            </a:r>
          </a:p>
          <a:p>
            <a:pPr marL="49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staan.’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8576141"/>
            <a:ext cx="5907532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realiseren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veelvuldig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hardop: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lastig,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onmogelijk.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steentjes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rechtgezet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 spc="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domino-effect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schelen.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span-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ningsveld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slachtoffer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uitgebreide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handvol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slacht-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offer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metabehoefte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slotte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effect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etnisch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profileren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maatschappij.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tellen,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minderwaardig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Nederlandse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4118775" y="8258188"/>
            <a:ext cx="3081225" cy="206251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4006490" y="1230693"/>
            <a:ext cx="3228115" cy="2160842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778760" y="8572591"/>
            <a:ext cx="1945233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39999" y="397341"/>
            <a:ext cx="5481827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achternaam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‘fout’,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verandert.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vader,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dus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naam,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Marokkaans.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veranderen.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solliciteer,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Belastingdienst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blijven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</a:p>
          <a:p>
            <a:pPr marL="1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rode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vlag.’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1292799"/>
            <a:ext cx="1658068" cy="1918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FSIABB+Rather-Regular"/>
                <a:cs typeface="FSIABB+Rather-Regular"/>
              </a:rPr>
              <a:t>3.4.2</a:t>
            </a:r>
            <a:r>
              <a:rPr dirty="0" sz="950" spc="8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950" u="sng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  <a:r>
              <a:rPr dirty="0" sz="95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950" spc="-28" u="sng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1641941"/>
            <a:ext cx="2582037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(waarvan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opvallend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3064341"/>
            <a:ext cx="2585974" cy="555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zorgtaken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broertjes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gezinsinkomen,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3597741"/>
            <a:ext cx="5560315" cy="1800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liggen.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‘volwassen’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prominent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aanwezig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broertjes/zusjes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broertje/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zorgtaken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bijbaan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energie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focussen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klas.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probleemjongere.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geïnterpreteerd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luiheid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dwarsheid;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vroeg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tjes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en/of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zusjes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middag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afgerekend.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buiten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norm.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instanties,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leeftijdsge-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54" y="5553541"/>
            <a:ext cx="5529961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bezweken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druk.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Hierover</a:t>
            </a:r>
          </a:p>
          <a:p>
            <a:pPr marL="4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broertje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zusje</a:t>
            </a:r>
          </a:p>
          <a:p>
            <a:pPr marL="4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weleens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klas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huilen.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leraar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vroeg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leugen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ver-</a:t>
            </a:r>
          </a:p>
          <a:p>
            <a:pPr marL="1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teld.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brengen.’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</a:p>
          <a:p>
            <a:pPr marL="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periodes)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afzette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zware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‘schijt’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</a:p>
          <a:p>
            <a:pPr marL="1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wissel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getrokken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maatschappelijke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ge-</a:t>
            </a:r>
          </a:p>
          <a:p>
            <a:pPr marL="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zinsdynamiek.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78759" y="7079002"/>
            <a:ext cx="4840779" cy="1412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pispaaltje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school,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 spc="-17">
                <a:solidFill>
                  <a:srgbClr val="e4611b"/>
                </a:solidFill>
                <a:latin typeface="FSIABB+Rather-Regular"/>
                <a:cs typeface="FSIABB+Rather-Regular"/>
              </a:rPr>
              <a:t>werd</a:t>
            </a:r>
            <a:r>
              <a:rPr dirty="0" sz="1700" spc="12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begrepen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agressief.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 spc="-29">
                <a:solidFill>
                  <a:srgbClr val="e4611b"/>
                </a:solidFill>
                <a:latin typeface="FSIABB+Rather-Regular"/>
                <a:cs typeface="FSIABB+Rather-Regular"/>
              </a:rPr>
              <a:t>kon</a:t>
            </a:r>
            <a:r>
              <a:rPr dirty="0" sz="1700" spc="23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alleen</a:t>
            </a:r>
          </a:p>
          <a:p>
            <a:pPr marL="0" marR="0">
              <a:lnSpc>
                <a:spcPts val="2162"/>
              </a:lnSpc>
              <a:spcBef>
                <a:spcPts val="1"/>
              </a:spcBef>
              <a:spcAft>
                <a:spcPts val="0"/>
              </a:spcAft>
            </a:pP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vertellen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hoe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thuis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ging.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Uiteindelijk</a:t>
            </a:r>
          </a:p>
          <a:p>
            <a:pPr marL="0" marR="0">
              <a:lnSpc>
                <a:spcPts val="2162"/>
              </a:lnSpc>
              <a:spcBef>
                <a:spcPts val="1"/>
              </a:spcBef>
              <a:spcAft>
                <a:spcPts val="0"/>
              </a:spcAft>
            </a:pP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8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maanden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opgesloten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gezeten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toen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ging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7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700" spc="-13">
                <a:solidFill>
                  <a:srgbClr val="e4611b"/>
                </a:solidFill>
                <a:latin typeface="FSIABB+Rather-Regular"/>
                <a:cs typeface="FSIABB+Rather-Regular"/>
              </a:rPr>
              <a:t>verkeerd.’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81" y="8931742"/>
            <a:ext cx="2701416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ongewild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3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gebaard.’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meisje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Hierop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reageerde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psycholoog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diagnose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aansluit: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broertje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439999" y="9512978"/>
            <a:ext cx="914400" cy="12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0000" y="3335755"/>
            <a:ext cx="453072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99" y="397341"/>
            <a:ext cx="5889877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dag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auto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auto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ongeschoren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slapen.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enorme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impact,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broertje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zusje,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illus-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treert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enorme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on-kindse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verantwoordelijkheidsgevoel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waarop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invloed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kind-zijn.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beschermen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duwen’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frustraties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00000" y="1748519"/>
            <a:ext cx="5118049" cy="1498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mezelf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achtergelaten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ontwikkeling.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45">
                <a:solidFill>
                  <a:srgbClr val="e4611b"/>
                </a:solidFill>
                <a:latin typeface="FSIABB+Rather-Regular"/>
                <a:cs typeface="FSIABB+Rather-Regular"/>
              </a:rPr>
              <a:t>Toen</a:t>
            </a:r>
            <a:r>
              <a:rPr dirty="0" sz="1800" spc="4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13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iedereen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20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leek,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20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ben,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schat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niemand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onder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30.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rouw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had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kunnen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zijn.’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3597741"/>
            <a:ext cx="5860668" cy="555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inhalen.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definitief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achtergelaten,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omschrijven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kindertijd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‘fata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morgana’: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zinloos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ongrijpbaar.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4486741"/>
            <a:ext cx="1674241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3.4.3</a:t>
            </a:r>
            <a:r>
              <a:rPr dirty="0" sz="1000" spc="86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VOORUITBLIKKEN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4842341"/>
            <a:ext cx="5908041" cy="1800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jeugd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meema-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ken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overlevingsmodus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gedwongen.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omschreven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tunnelvisie: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omstandigheden,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kiezen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eigenaarschap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besloten;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nauwelijks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invloed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ontwikkeling,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toekomst-vragen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ontwikkelen?)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ver-van-hun-bed-show.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nú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actue-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rustiger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vaarwater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kiezen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66" y="6798141"/>
            <a:ext cx="5844953" cy="1267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durft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kortom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dromen.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hoogst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haalbare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3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zekere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rustig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leiden.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Huisje,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boompje,</a:t>
            </a:r>
          </a:p>
          <a:p>
            <a:pPr marL="3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beestje.</a:t>
            </a:r>
            <a:r>
              <a:rPr dirty="0" sz="1000" spc="25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onhaalbaar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3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noemden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verschil-</a:t>
            </a:r>
          </a:p>
          <a:p>
            <a:pPr marL="3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3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simpelweg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aangeleerd.</a:t>
            </a:r>
            <a:r>
              <a:rPr dirty="0" sz="900" baseline="33300">
                <a:solidFill>
                  <a:srgbClr val="000000"/>
                </a:solidFill>
                <a:latin typeface="FSIABB+Rather-Regular"/>
                <a:cs typeface="FSIABB+Rather-Regular"/>
              </a:rPr>
              <a:t>7</a:t>
            </a:r>
            <a:r>
              <a:rPr dirty="0" sz="900" baseline="333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opvallend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contrast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leeftijdsgenoten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spreekt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projecten.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66" y="8220541"/>
            <a:ext cx="5899024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nadenken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Gebaseerd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99" y="9529246"/>
            <a:ext cx="5913119" cy="5783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7</a:t>
            </a:r>
            <a:r>
              <a:rPr dirty="0" sz="700" spc="17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alles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bemoeilijkt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uitvraag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vroege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volwassenheid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overlevingsmodus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deel-</a:t>
            </a:r>
          </a:p>
          <a:p>
            <a:pPr marL="0" marR="0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nemers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consequenties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(gehad)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richting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uitvraag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deden.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spc="-14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700" spc="1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intentie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concrete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gebied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talentontwikkeling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vragen,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licht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bovenstaande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toe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waarom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moeilijk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was.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spc="-23">
                <a:solidFill>
                  <a:srgbClr val="000000"/>
                </a:solidFill>
                <a:latin typeface="FSIABB+Rather-Regular"/>
                <a:cs typeface="FSIABB+Rather-Regular"/>
              </a:rPr>
              <a:t>Toch</a:t>
            </a:r>
            <a:r>
              <a:rPr dirty="0" sz="7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</a:p>
          <a:p>
            <a:pPr marL="0" marR="0">
              <a:lnSpc>
                <a:spcPts val="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ontzettend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(opnieuw)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dromen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toekomst.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bleek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</a:p>
          <a:p>
            <a:pPr marL="0" marR="0">
              <a:lnSpc>
                <a:spcPts val="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eerdere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‘Leven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Rit’.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juiste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begeleid,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geïnspireerd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getriggerd,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geloven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99" y="10093140"/>
            <a:ext cx="5134089" cy="15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termijn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wél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weer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toekomstdromen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aanzien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persoonlijke-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talentontwikkeling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formuleren.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439999" y="4686700"/>
            <a:ext cx="3616353" cy="241089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39999" y="10107338"/>
            <a:ext cx="914400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0000" y="3962408"/>
            <a:ext cx="1444053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800000" y="2168140"/>
            <a:ext cx="3427564" cy="1270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00000" y="288804"/>
            <a:ext cx="5027981" cy="17907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‘Bij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gebeurde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eigenlijk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tegelijkertijd: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soort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draaikolk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meer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uitkomt.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paranoia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gezorgd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mij: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bang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toekomst.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Angst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ooit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krijg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kinderopvangtoeslag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krijgen.’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2708741"/>
            <a:ext cx="1475613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3.4.4</a:t>
            </a:r>
            <a:r>
              <a:rPr dirty="0" sz="1000" spc="9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EENZAAMHEID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00000" y="3251473"/>
            <a:ext cx="4995290" cy="6221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eigenlijk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thuis.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vertrouw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andere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niet.’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4308941"/>
            <a:ext cx="5887144" cy="1089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Opvallend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vrienden</a:t>
            </a:r>
          </a:p>
          <a:p>
            <a:pPr marL="372440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372440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klasgenoten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ko-</a:t>
            </a:r>
          </a:p>
          <a:p>
            <a:pPr marL="372440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men.</a:t>
            </a:r>
            <a:r>
              <a:rPr dirty="0" sz="900" baseline="33299">
                <a:solidFill>
                  <a:srgbClr val="000000"/>
                </a:solidFill>
                <a:latin typeface="FSIABB+Rather-Regular"/>
                <a:cs typeface="FSIABB+Rather-Regular"/>
              </a:rPr>
              <a:t>8</a:t>
            </a:r>
            <a:r>
              <a:rPr dirty="0" sz="900" baseline="33299" spc="8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‘Klasgenoten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</a:p>
          <a:p>
            <a:pPr marL="372435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leuke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onzin</a:t>
            </a:r>
          </a:p>
          <a:p>
            <a:pPr marL="372436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praten.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vonden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64340" y="5375741"/>
            <a:ext cx="2122805" cy="911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saai’.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linken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simpel-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leeftijdsgenoten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interessant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64340" y="6264741"/>
            <a:ext cx="1944116" cy="378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leef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meestal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kluizenaar.’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64333" y="6798141"/>
            <a:ext cx="2114042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eenzaam,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drijft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foute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9931" y="7331541"/>
            <a:ext cx="5852037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vrienden.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uitsluiting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keren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genoemd.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spraak-</a:t>
            </a:r>
          </a:p>
          <a:p>
            <a:pPr marL="4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zame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jongen.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juiste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spullen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kleren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eenmaal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buitenge-</a:t>
            </a:r>
          </a:p>
          <a:p>
            <a:pPr marL="5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sloten.’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vergeleek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robot: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thuissituatie</a:t>
            </a:r>
          </a:p>
          <a:p>
            <a:pPr marL="6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emoties,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‘raar’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leuke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vriendin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leeftijdsgenoten.</a:t>
            </a:r>
          </a:p>
          <a:p>
            <a:pPr marL="6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romantisch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vlak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(oudere)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luchtig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ken-</a:t>
            </a:r>
          </a:p>
          <a:p>
            <a:pPr marL="6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nismaken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leeftijdsgenoten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ex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2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nemen.’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9999" y="8753941"/>
            <a:ext cx="5857240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eenzaamheid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ervaart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herkend,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groepsbij-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eenkomsten.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veelvuldig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nummers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uitgewisseld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durven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wél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meegemaakt.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39999" y="10123607"/>
            <a:ext cx="5909742" cy="258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8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Overigens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spc="-10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7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beetje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vertekend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beeld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hebben: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spc="-10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7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opvallend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‘oudste’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gesproken,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</a:p>
          <a:p>
            <a:pPr marL="0" marR="0">
              <a:lnSpc>
                <a:spcPts val="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melden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namens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broertjes/zusjes.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439999" y="3939699"/>
            <a:ext cx="1787607" cy="3017512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800000" y="3176649"/>
            <a:ext cx="4746346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99" y="397341"/>
            <a:ext cx="2207895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3.4.5</a:t>
            </a:r>
            <a:r>
              <a:rPr dirty="0" sz="1000" spc="8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BESCHERMING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38" y="752941"/>
            <a:ext cx="5869114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bewust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bescherming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erva-</a:t>
            </a:r>
          </a:p>
          <a:p>
            <a:pPr marL="6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snel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delen.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 spc="3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zegt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gebruikt.’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terughoudend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zag,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daglicht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stellen.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38" y="1641941"/>
            <a:ext cx="5839968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terwijl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verwaarlozing,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onveilige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thuissituatie,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(emotionele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fysieke)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mishandeling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misbruik.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(reële)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dreiging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uithuisplaatsing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0000" y="2465714"/>
            <a:ext cx="4898822" cy="6221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huizes,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mocht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kwetsbaar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zijn.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Jeugdzorg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hijgde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nek.’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3419941"/>
            <a:ext cx="5732399" cy="378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effecten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stressniveau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20742" y="4131140"/>
            <a:ext cx="1221994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3.4.6</a:t>
            </a:r>
            <a:r>
              <a:rPr dirty="0" sz="1000" spc="47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OPLEIDING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20742" y="4486741"/>
            <a:ext cx="3977767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onderwijsachterstand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opgelopen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onterecht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advies,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‘zakten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hoger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schooladvies.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‘volwassen’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overbleef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focus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20667" y="5731341"/>
            <a:ext cx="3992388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‘klimmers’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</a:p>
          <a:p>
            <a:pPr marL="7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mbo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hbo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wo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opgeklom-</a:t>
            </a:r>
          </a:p>
          <a:p>
            <a:pPr marL="7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indrukwekkend,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(zeker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doelgroep)</a:t>
            </a:r>
          </a:p>
          <a:p>
            <a:pPr marL="7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beslag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budget.</a:t>
            </a:r>
            <a:r>
              <a:rPr dirty="0" sz="1000" spc="24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‘Na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vmbo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basis,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mbo2.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Later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gebleken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degelijk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havo/vwo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ni-</a:t>
            </a:r>
          </a:p>
          <a:p>
            <a:pPr marL="1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veau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had.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mbo2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heel</a:t>
            </a:r>
          </a:p>
          <a:p>
            <a:pPr marL="3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betalen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educatie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(mbo4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privéschool).</a:t>
            </a:r>
          </a:p>
          <a:p>
            <a:pPr marL="5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jeugd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misschien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teruggeven,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door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61" y="7153741"/>
            <a:ext cx="5797930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studeren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plek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maatschappij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terugkrijgen.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nodig.’</a:t>
            </a:r>
          </a:p>
          <a:p>
            <a:pPr marL="9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Ondersteuning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kostbaar,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weggelegd: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betaal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bijlessen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verdien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bijbaantje.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gemeente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hier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helpen.’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9942" y="8042741"/>
            <a:ext cx="5913417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behoorlijk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risicomijdend.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</a:p>
          <a:p>
            <a:pPr marL="4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carrière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basis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baanzekerheid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salaris.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passie</a:t>
            </a:r>
          </a:p>
          <a:p>
            <a:pPr marL="4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artistieke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kiezen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onaanvaardbaar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risico.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</a:p>
          <a:p>
            <a:pPr marL="4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onbedoeld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studiewisselingen,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vertraging.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papiertje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niks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bent,</a:t>
            </a:r>
          </a:p>
          <a:p>
            <a:pPr marL="2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kost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moeite,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energie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loer.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9966" y="9287341"/>
            <a:ext cx="5856096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verlengde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overlevingsdrang: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mbo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hbo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misschien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universiteit),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simpelweg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bekostigen.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schooladvies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pijnlijke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geleverd.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kansenongelijkheid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vlakken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schrijnend.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International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Business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stoppen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verplichte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buitenlandstage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betalen.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2109891" y="6619684"/>
            <a:ext cx="4348217" cy="2926303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39999" y="10000658"/>
            <a:ext cx="914400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99" y="397341"/>
            <a:ext cx="5870702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Prestatiedruk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genoemd.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enorme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‘slagen’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breedste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familie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leert.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familie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onderhouden.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druk,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combinatie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kansenongelijkheid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bezwij-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ken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afhaken.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zolang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geleefd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klassensysteem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zit: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opleiding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volgen,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gedoemd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behoren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lagere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klassen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maatschappij.</a:t>
            </a:r>
          </a:p>
          <a:p>
            <a:pPr marL="1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schoonmaak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thuis,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blijf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diploma-loos.’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1997541"/>
            <a:ext cx="1769744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3.4.7</a:t>
            </a:r>
            <a:r>
              <a:rPr dirty="0" sz="1000" spc="10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MENTAAL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WELZIJN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2353141"/>
            <a:ext cx="5862065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achtergelaten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bespreekbaar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psy-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chische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omvang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ernst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problematiek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zagen.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36" y="3242141"/>
            <a:ext cx="5883084" cy="1267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kreeg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14e,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babyuitkering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doorheen</a:t>
            </a:r>
          </a:p>
          <a:p>
            <a:pPr marL="8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zat.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put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geraakt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periode.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daarna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depressief.’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psycholoog.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Traumabehandeling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EMDR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genoemd.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(minstens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40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114)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depressie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gezin);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ondanks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(vanwege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gevoeligheid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thematiek)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vroeg.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10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suïcidale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gedachten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suïcidepogingen.</a:t>
            </a:r>
            <a:r>
              <a:rPr dirty="0" sz="900" baseline="33300">
                <a:solidFill>
                  <a:srgbClr val="000000"/>
                </a:solidFill>
                <a:latin typeface="FSIABB+Rather-Regular"/>
                <a:cs typeface="FSIABB+Rather-Regular"/>
              </a:rPr>
              <a:t>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61" y="4664541"/>
            <a:ext cx="5909322" cy="1800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emoti-</a:t>
            </a:r>
          </a:p>
          <a:p>
            <a:pPr marL="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gezond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gebalanceerd.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Opvallend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detail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vergeleken</a:t>
            </a:r>
          </a:p>
          <a:p>
            <a:pPr marL="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‘robot’.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ontzettend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heftige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meegemaakt,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</a:p>
          <a:p>
            <a:pPr marL="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agressief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situaties;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sluiten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hele-</a:t>
            </a:r>
          </a:p>
          <a:p>
            <a:pPr marL="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volwassenen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kampten,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emoties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merken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slecht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gaat.’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Emoties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woede,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verdriet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schaamte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weg-</a:t>
            </a:r>
          </a:p>
          <a:p>
            <a:pPr marL="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gestopt,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heftige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worstelen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woedeaanvallen.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</a:p>
          <a:p>
            <a:pPr marL="1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opkroppen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10016927"/>
            <a:ext cx="5816574" cy="36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9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punt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taboe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psychische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waarschijnlijk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minder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</a:p>
          <a:p>
            <a:pPr marL="0" marR="0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jongeren.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vele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voorbeelden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gehoord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zegt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dus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mogelijkerwijs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grootte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</a:p>
          <a:p>
            <a:pPr marL="0" marR="0">
              <a:lnSpc>
                <a:spcPts val="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verteld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4043932" y="8208086"/>
            <a:ext cx="3156067" cy="211261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0000" y="5310250"/>
            <a:ext cx="3231438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800000" y="1398649"/>
            <a:ext cx="3161500" cy="127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00000" y="687714"/>
            <a:ext cx="4925797" cy="6221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43">
                <a:solidFill>
                  <a:srgbClr val="e4611b"/>
                </a:solidFill>
                <a:latin typeface="FSIABB+Rather-Regular"/>
                <a:cs typeface="FSIABB+Rather-Regular"/>
              </a:rPr>
              <a:t>‘We</a:t>
            </a:r>
            <a:r>
              <a:rPr dirty="0" sz="1800" spc="43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meegemaakt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beter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kunt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voelen.’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43" y="1641941"/>
            <a:ext cx="5902099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eigenwaarde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heb-</a:t>
            </a:r>
          </a:p>
          <a:p>
            <a:pPr marL="5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knauw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gekregen.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liep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rond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opleiding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fiscaal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recht,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jongens</a:t>
            </a:r>
          </a:p>
          <a:p>
            <a:pPr marL="4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strak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pak.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liep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kapotte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broek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kapotte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schoenen.’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vrouw: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geschikte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</a:p>
          <a:p>
            <a:pPr marL="2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grenzen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aangeven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normale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rolmodellen</a:t>
            </a:r>
          </a:p>
          <a:p>
            <a:pPr marL="46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gehad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heb?’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2886541"/>
            <a:ext cx="5903340" cy="1622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heftige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verband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vuilniszakken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beplakte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deurwaarder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buiten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poepen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boterham-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zakje,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afgesloten.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traumatische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gebied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bruik: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kreeg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seksueel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misbruik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toegewezen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hulpverlener.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gehoord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misbruik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omgeving.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 spc="-3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vlak.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stil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buiten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overlevingsmodus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ineens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verdrietig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00000" y="4599314"/>
            <a:ext cx="5060898" cy="622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‘Wie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eigenlijk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deze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situatie?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zorgen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geworden?’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60" y="5731341"/>
            <a:ext cx="5856771" cy="2156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laagdrempelig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</a:p>
          <a:p>
            <a:pPr marL="3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toegerust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ernstige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kin-</a:t>
            </a:r>
          </a:p>
          <a:p>
            <a:pPr marL="3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aangeven)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kapot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3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organiseren.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gratis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laagdrempelig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liefst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wachtlijsten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telkens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</a:p>
          <a:p>
            <a:pPr marL="39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uitleggen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impact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risico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betalen.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‘be-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5">
                <a:solidFill>
                  <a:srgbClr val="e4611b"/>
                </a:solidFill>
                <a:latin typeface="FSIABB+Rather-Regular"/>
                <a:cs typeface="FSIABB+Rather-Regular"/>
              </a:rPr>
              <a:t>‘Toen</a:t>
            </a:r>
            <a:r>
              <a:rPr dirty="0" sz="1000" spc="2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eindelijk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psycholoog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terecht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2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sessies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hele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durfde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vertellen,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werden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sessies</a:t>
            </a:r>
          </a:p>
          <a:p>
            <a:pPr marL="4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afgezegd.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Vervolgens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doorverwezen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psycholoog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6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beginnen.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3">
                <a:solidFill>
                  <a:srgbClr val="e4611b"/>
                </a:solidFill>
                <a:latin typeface="FSIABB+Rather-Regular"/>
                <a:cs typeface="FSIABB+Rather-Regular"/>
              </a:rPr>
              <a:t>Toen</a:t>
            </a:r>
            <a:r>
              <a:rPr dirty="0" sz="1000" spc="33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gestopt.’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consequenties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diagnoses: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krijg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labeltje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nieuw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probleem.’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8220541"/>
            <a:ext cx="2009012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3.4.8</a:t>
            </a:r>
            <a:r>
              <a:rPr dirty="0" sz="1000" spc="89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LICHAMELIJK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WELZIJN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99" y="8576141"/>
            <a:ext cx="2628646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kaarten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fysiek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gebied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achtergelaten.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opgegroeid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ongezonde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leefstijl: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kenmerk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opgroeien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algemeen.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kampen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gewicht.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onvoldoende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tools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gezond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3655" cy="1067435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649" y="394763"/>
            <a:ext cx="211912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BENWB+SuisseNeue-Medium"/>
                <a:cs typeface="FBENWB+SuisseNeue-Medium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08020" y="394763"/>
            <a:ext cx="1406766" cy="1270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INTRODUCTIE</a:t>
            </a:r>
          </a:p>
          <a:p>
            <a:pPr marL="0" marR="0">
              <a:lnSpc>
                <a:spcPts val="1301"/>
              </a:lnSpc>
              <a:spcBef>
                <a:spcPts val="2898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SAMENVATTING</a:t>
            </a:r>
          </a:p>
          <a:p>
            <a:pPr marL="0" marR="0">
              <a:lnSpc>
                <a:spcPts val="1301"/>
              </a:lnSpc>
              <a:spcBef>
                <a:spcPts val="2898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BEVINDINGEN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0507" y="394763"/>
            <a:ext cx="250609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3649" y="928137"/>
            <a:ext cx="244322" cy="736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BENWB+SuisseNeue-Medium"/>
                <a:cs typeface="FBENWB+SuisseNeue-Medium"/>
              </a:rPr>
              <a:t>2</a:t>
            </a:r>
          </a:p>
          <a:p>
            <a:pPr marL="0" marR="0">
              <a:lnSpc>
                <a:spcPts val="1301"/>
              </a:lnSpc>
              <a:spcBef>
                <a:spcPts val="289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BENWB+SuisseNeue-Medium"/>
                <a:cs typeface="FBENWB+SuisseNeue-Medium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20367" y="928137"/>
            <a:ext cx="244182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20507" y="1461512"/>
            <a:ext cx="248373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3789" y="1984548"/>
            <a:ext cx="1749171" cy="7498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3.1</a:t>
            </a:r>
            <a:r>
              <a:rPr dirty="0" sz="1100" spc="116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ALGEMEEN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BEELD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3.1.1</a:t>
            </a:r>
            <a:r>
              <a:rPr dirty="0" sz="1100" spc="12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URGENTIE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20507" y="1984549"/>
            <a:ext cx="247815" cy="216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20507" y="2517924"/>
            <a:ext cx="230073" cy="216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3789" y="3051298"/>
            <a:ext cx="2448509" cy="749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3.1.2</a:t>
            </a:r>
            <a:r>
              <a:rPr dirty="0" sz="1100" spc="9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3.1.3</a:t>
            </a:r>
            <a:r>
              <a:rPr dirty="0" sz="1100" spc="88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SENTIMENT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20507" y="3051298"/>
            <a:ext cx="246557" cy="216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20507" y="3584672"/>
            <a:ext cx="247815" cy="216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3789" y="4118047"/>
            <a:ext cx="1542555" cy="2164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3.2</a:t>
            </a:r>
            <a:r>
              <a:rPr dirty="0" sz="1100" spc="86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10" u="sng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20367" y="4118047"/>
            <a:ext cx="344627" cy="60836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10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12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15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17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18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20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22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23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24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25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26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33789" y="4651422"/>
            <a:ext cx="2650934" cy="1816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3.3</a:t>
            </a:r>
            <a:r>
              <a:rPr dirty="0" sz="1100" spc="8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ONDERSTEUNING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3.3.1</a:t>
            </a:r>
            <a:r>
              <a:rPr dirty="0" sz="1100" spc="88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3.3.2</a:t>
            </a:r>
            <a:r>
              <a:rPr dirty="0" sz="1100" spc="58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13" u="sng">
                <a:solidFill>
                  <a:srgbClr val="000000"/>
                </a:solidFill>
                <a:latin typeface="FSIABB+Rather-Regular"/>
                <a:cs typeface="FSIABB+Rather-Regular"/>
              </a:rPr>
              <a:t>ASSOCIATIES</a:t>
            </a:r>
            <a:r>
              <a:rPr dirty="0" sz="1100" spc="13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3.3.3</a:t>
            </a:r>
            <a:r>
              <a:rPr dirty="0" sz="1100" spc="55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33789" y="6784920"/>
            <a:ext cx="2641155" cy="234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3.4</a:t>
            </a:r>
            <a:r>
              <a:rPr dirty="0" sz="1100" spc="8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3.4.1</a:t>
            </a:r>
            <a:r>
              <a:rPr dirty="0" sz="1100" spc="9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META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3.4.2</a:t>
            </a:r>
            <a:r>
              <a:rPr dirty="0" sz="1100" spc="62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25" u="sng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3.4.3</a:t>
            </a:r>
            <a:r>
              <a:rPr dirty="0" sz="1100" spc="5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VOORUITBLIKKEN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3.4.4</a:t>
            </a:r>
            <a:r>
              <a:rPr dirty="0" sz="1100" spc="63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EENZAAMHEID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33789" y="9451794"/>
            <a:ext cx="2367762" cy="749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3.4.5</a:t>
            </a:r>
            <a:r>
              <a:rPr dirty="0" sz="1100" spc="59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BESCHERMING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3.4.6</a:t>
            </a:r>
            <a:r>
              <a:rPr dirty="0" sz="1100" spc="61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OPLEIDING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800000" y="8091549"/>
            <a:ext cx="3266643" cy="12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0000" y="5068950"/>
            <a:ext cx="650354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800000" y="2694049"/>
            <a:ext cx="2253043" cy="127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39980" y="397341"/>
            <a:ext cx="5861567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gezonde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maaltijden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sport.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diëtist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gezond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tandheel-</a:t>
            </a:r>
          </a:p>
          <a:p>
            <a:pPr marL="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kundige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(zichtbaar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voelbaar)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slechte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gebitten,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(veel)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duur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heb-</a:t>
            </a:r>
          </a:p>
          <a:p>
            <a:pPr marL="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0000" y="1691065"/>
            <a:ext cx="5145710" cy="914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zelf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nijptang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slotjesbeugel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tanden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gehaald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omdat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geld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ortho.’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75" y="3064341"/>
            <a:ext cx="5850279" cy="911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fysieke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huisarts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platvoeten,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sco-</a:t>
            </a:r>
          </a:p>
          <a:p>
            <a:pPr marL="2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liose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onbehandelde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bijholteontsteking.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merk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lichamelijk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achterstanden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</a:p>
          <a:p>
            <a:pPr marL="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uitgezocht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risico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‘opmaken’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opgroeiden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permitteren.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hartpro-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00000" y="4065913"/>
            <a:ext cx="4841900" cy="914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‘Naast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mentale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ging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vorig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jaar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ineens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fysiek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mis.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27">
                <a:solidFill>
                  <a:srgbClr val="e4611b"/>
                </a:solidFill>
                <a:latin typeface="FSIABB+Rather-Regular"/>
                <a:cs typeface="FSIABB+Rather-Regular"/>
              </a:rPr>
              <a:t>kon</a:t>
            </a:r>
            <a:r>
              <a:rPr dirty="0" sz="1800" spc="27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helemaal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niks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meer.’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5349909"/>
            <a:ext cx="2586380" cy="232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3.5</a:t>
            </a:r>
            <a:r>
              <a:rPr dirty="0" sz="1200" spc="6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AANVULLENDE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BREDE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5731341"/>
            <a:ext cx="5830317" cy="73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gevraagd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‘brede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georgani-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99" y="6798141"/>
            <a:ext cx="3782186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3.5.1</a:t>
            </a:r>
            <a:r>
              <a:rPr dirty="0" sz="1000" spc="11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KLOOF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BESTAAND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AANBOD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99998" y="7088513"/>
            <a:ext cx="5021123" cy="914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27">
                <a:solidFill>
                  <a:srgbClr val="e4611b"/>
                </a:solidFill>
                <a:latin typeface="FSIABB+Rather-Regular"/>
                <a:cs typeface="FSIABB+Rather-Regular"/>
              </a:rPr>
              <a:t>Waar</a:t>
            </a:r>
            <a:r>
              <a:rPr dirty="0" sz="1800" spc="27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aanmelden?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wordt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volgens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gedaan,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27">
                <a:solidFill>
                  <a:srgbClr val="e4611b"/>
                </a:solidFill>
                <a:latin typeface="FSIABB+Rather-Regular"/>
                <a:cs typeface="FSIABB+Rather-Regular"/>
              </a:rPr>
              <a:t>kom</a:t>
            </a:r>
            <a:r>
              <a:rPr dirty="0" sz="1800" spc="27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bij.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voelt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alsof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sta.’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9999" y="8398341"/>
            <a:ext cx="5849239" cy="162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kloof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hulpaanbod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bepaalde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inschakelen.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reeds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aanbod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extreem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ondoorgronde-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onvoorspelbaar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onevenredig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professionals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gedurende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(nog)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ingewikkeld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niveau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geboden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39999" y="10176341"/>
            <a:ext cx="5912992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 spc="6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 spc="5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</a:t>
            </a:r>
            <a:r>
              <a:rPr dirty="0" sz="1000" spc="5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gemeenten.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mandaat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verantwoordelijk-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800000" y="3519549"/>
            <a:ext cx="4713884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9999" y="397341"/>
            <a:ext cx="5912740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heden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instanties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helder.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 spc="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schappelijk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werker</a:t>
            </a:r>
            <a:r>
              <a:rPr dirty="0" sz="1000" spc="18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handen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zijnde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kindregeling.</a:t>
            </a:r>
            <a:r>
              <a:rPr dirty="0" sz="1000" spc="1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voorzieningen</a:t>
            </a:r>
            <a:r>
              <a:rPr dirty="0" sz="1000" spc="1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versnipperd: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gemeente,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Rijk,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weer</a:t>
            </a:r>
            <a:r>
              <a:rPr dirty="0" sz="1000" spc="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jeugd-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renwerk,</a:t>
            </a:r>
            <a:r>
              <a:rPr dirty="0" sz="1000" spc="9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wijkteams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onderwijs.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onderschat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 spc="9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ontzettend</a:t>
            </a:r>
            <a:r>
              <a:rPr dirty="0" sz="1000" spc="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navigeren.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des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groep,</a:t>
            </a:r>
            <a:r>
              <a:rPr dirty="0" sz="1000" spc="-1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(zeer)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negatieve</a:t>
            </a:r>
            <a:r>
              <a:rPr dirty="0" sz="1000" spc="-1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overheidsinstanties.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00000" y="1932314"/>
            <a:ext cx="4976317" cy="1498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wijkteam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eigenlijk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moeder,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gezegd: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woon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hier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geholpen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wordt.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Help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ook.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toen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buiten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boekje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gaan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helpen.’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3953341"/>
            <a:ext cx="5913374" cy="2867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eenkomst</a:t>
            </a:r>
            <a:r>
              <a:rPr dirty="0" sz="1000" spc="7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 spc="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 spc="7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 spc="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 spc="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 spc="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</a:t>
            </a:r>
            <a:r>
              <a:rPr dirty="0" sz="1000" spc="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aanwezig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waren,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 spc="8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ineens</a:t>
            </a:r>
            <a:r>
              <a:rPr dirty="0" sz="1000" spc="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malen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 spc="2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wijkteam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genoemd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prettige</a:t>
            </a:r>
            <a:r>
              <a:rPr dirty="0" sz="1000" spc="2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 spc="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hulpverlening: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rest</a:t>
            </a:r>
            <a:r>
              <a:rPr dirty="0" sz="1000" spc="11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wijkteams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nauwelijks</a:t>
            </a:r>
            <a:r>
              <a:rPr dirty="0" sz="1000" spc="1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benoemd.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 spc="1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gesprekstafel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zaten</a:t>
            </a:r>
            <a:r>
              <a:rPr dirty="0" sz="1000" spc="-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twee</a:t>
            </a:r>
            <a:r>
              <a:rPr dirty="0" sz="1000" spc="-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leeftijdsgenoten</a:t>
            </a:r>
            <a:r>
              <a:rPr dirty="0" sz="1000" spc="-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 spc="-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twee</a:t>
            </a:r>
            <a:r>
              <a:rPr dirty="0" sz="1000" spc="-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gemeenten,</a:t>
            </a:r>
            <a:r>
              <a:rPr dirty="0" sz="1000" spc="-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 spc="-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tegengestelde</a:t>
            </a:r>
            <a:r>
              <a:rPr dirty="0" sz="1000" spc="-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 spc="-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hulp.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actief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geholpen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komen,</a:t>
            </a:r>
            <a:r>
              <a:rPr dirty="0" sz="1000" spc="-2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woonruimte</a:t>
            </a:r>
            <a:r>
              <a:rPr dirty="0" sz="1000" spc="-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 spc="-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mentale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krijgen.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 spc="1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beleving</a:t>
            </a:r>
            <a:r>
              <a:rPr dirty="0" sz="1000" spc="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weggestuurd</a:t>
            </a:r>
            <a:r>
              <a:rPr dirty="0" sz="1000" spc="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hem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 spc="1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was.</a:t>
            </a:r>
            <a:r>
              <a:rPr dirty="0" sz="1000" spc="1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 spc="1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gemeenten</a:t>
            </a:r>
            <a:r>
              <a:rPr dirty="0" sz="1000" spc="1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 spc="1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 spc="1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10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verantwoordelijkheid</a:t>
            </a:r>
            <a:r>
              <a:rPr dirty="0" sz="1000" spc="10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hebben,</a:t>
            </a:r>
            <a:r>
              <a:rPr dirty="0" sz="1000" spc="1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richten</a:t>
            </a:r>
            <a:r>
              <a:rPr dirty="0" sz="1000" spc="1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 spc="10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in.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 spc="7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</a:t>
            </a:r>
            <a:r>
              <a:rPr dirty="0" sz="1000" spc="7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(ervaren</a:t>
            </a:r>
            <a:r>
              <a:rPr dirty="0" sz="1000" spc="7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én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feitelijk</a:t>
            </a:r>
            <a:r>
              <a:rPr dirty="0" sz="1000" spc="7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beschikbare)</a:t>
            </a:r>
            <a:r>
              <a:rPr dirty="0" sz="1000" spc="7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verlening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draagt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gevoelens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wantrouwen</a:t>
            </a:r>
            <a:r>
              <a:rPr dirty="0" sz="1000" spc="-1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oneerlijkheid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 spc="-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ervaren.</a:t>
            </a:r>
            <a:r>
              <a:rPr dirty="0" sz="1000" spc="-1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match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 spc="-3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(net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-4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 spc="1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financiën)</a:t>
            </a:r>
            <a:r>
              <a:rPr dirty="0" sz="1000" spc="1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belangrijk,</a:t>
            </a:r>
            <a:r>
              <a:rPr dirty="0" sz="1000" spc="1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 spc="11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 spc="1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  <a:r>
              <a:rPr dirty="0" sz="1000" spc="1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aan.</a:t>
            </a:r>
            <a:r>
              <a:rPr dirty="0" sz="1000" spc="1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 spc="1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 spc="1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 spc="1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 spc="1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aangeven</a:t>
            </a:r>
            <a:r>
              <a:rPr dirty="0" sz="1000" spc="1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 spc="1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000" spc="1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match</a:t>
            </a:r>
            <a:r>
              <a:rPr dirty="0" sz="1000" spc="1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 spc="1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hulpverleningsrelatie</a:t>
            </a:r>
            <a:r>
              <a:rPr dirty="0" sz="1000" spc="12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 spc="1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 spc="12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 spc="1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breken.</a:t>
            </a:r>
            <a:r>
              <a:rPr dirty="0" sz="1000" spc="1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Rolmodellen</a:t>
            </a:r>
            <a:r>
              <a:rPr dirty="0" sz="1000" spc="1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veelvuldig</a:t>
            </a:r>
            <a:r>
              <a:rPr dirty="0" sz="1000" spc="5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genoemd,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net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ervaringsdeskundigen.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Eén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fijne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contactpersoon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kreeg</a:t>
            </a:r>
            <a:r>
              <a:rPr dirty="0" sz="1000" spc="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toegewezen,</a:t>
            </a:r>
            <a:r>
              <a:rPr dirty="0" sz="1000" spc="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hem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momenteel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ondersteunt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geholpen.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44" y="6975941"/>
            <a:ext cx="5832256" cy="1267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bewust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onderlinge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</a:p>
          <a:p>
            <a:pPr marL="5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discussies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sociale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media.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verschil-</a:t>
            </a:r>
          </a:p>
          <a:p>
            <a:pPr marL="5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onrechtvaardig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eigenlijk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gedaan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behandeling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dossier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ouders: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ingeleverd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uitgezocht.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uiteindelijk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opgelopen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vanaf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18</a:t>
            </a:r>
          </a:p>
          <a:p>
            <a:pPr marL="3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–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waarbij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studiefinanciering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inzetten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dragen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huishouden</a:t>
            </a:r>
          </a:p>
          <a:p>
            <a:pPr marL="5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–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meegenomen.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afgekeurd.’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8398341"/>
            <a:ext cx="5844413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verreweg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helemaal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inzake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benaderd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drempel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hoger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zoeken: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handreiking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reëel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bemoeilijkte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hulpbehoeftes: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(on)mogelijkheden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ontzet-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9820741"/>
            <a:ext cx="5689092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12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 spc="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onduidelijkheden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mandaat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gezocht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kastje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muur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gestuurd.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geholpen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woont,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439999" y="348691"/>
            <a:ext cx="3225167" cy="2175104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40002" y="5613704"/>
            <a:ext cx="5759996" cy="2096998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73165" y="397341"/>
            <a:ext cx="2549525" cy="197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moeizaam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woont.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ingeschreven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struikelblok: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gegevens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uitgewisseld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waardoor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gehol-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58" y="2530941"/>
            <a:ext cx="5893053" cy="1800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33207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geloofde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eerst</a:t>
            </a:r>
          </a:p>
          <a:p>
            <a:pPr marL="9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herstel.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uitgesteld,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kastje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muur.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</a:p>
          <a:p>
            <a:pPr marL="10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zekerheid,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tussentijd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stoppen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hoge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‘meenemen’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toetsing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Commissie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Werke-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afgewezen,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argument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aparte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aankomt.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Gelukkig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consulent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neemt,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meeneemt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jungle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aanbod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lovend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58" y="4486741"/>
            <a:ext cx="5879229" cy="911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papieren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weerbarstige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praktijk: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18,</a:t>
            </a:r>
          </a:p>
          <a:p>
            <a:pPr marL="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dus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hoede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inkomensbelasting.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18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kwijtgescholden,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Belastingdienst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verwijst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36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opneem.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duren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loopt</a:t>
            </a:r>
          </a:p>
          <a:p>
            <a:pPr marL="5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ondertussen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voelt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niks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veranderd.’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7499" y="5851102"/>
            <a:ext cx="5145659" cy="1725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heeft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tijdens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3">
                <a:solidFill>
                  <a:srgbClr val="000000"/>
                </a:solidFill>
                <a:latin typeface="QQGRCP+SuisseWorks-Medium"/>
                <a:cs typeface="QQGRCP+SuisseWorks-Medium"/>
              </a:rPr>
              <a:t>deze</a:t>
            </a:r>
            <a:r>
              <a:rPr dirty="0" sz="1000" spc="2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periode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belletjes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mailtjes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gehad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hele</a:t>
            </a:r>
          </a:p>
          <a:p>
            <a:pPr marL="0" marR="0">
              <a:lnSpc>
                <a:spcPts val="1296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concrete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vragen,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zoals:</a:t>
            </a:r>
            <a:r>
              <a:rPr dirty="0" sz="1000" spc="-36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‘Mijn</a:t>
            </a:r>
            <a:r>
              <a:rPr dirty="0" sz="1000" spc="-42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zoon</a:t>
            </a:r>
            <a:r>
              <a:rPr dirty="0" sz="1000" spc="-38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is</a:t>
            </a:r>
            <a:r>
              <a:rPr dirty="0" sz="1000" spc="-44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 spc="-47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29,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komt</a:t>
            </a:r>
            <a:r>
              <a:rPr dirty="0" sz="1000" spc="-36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hij</a:t>
            </a:r>
            <a:r>
              <a:rPr dirty="0" sz="1000" spc="-44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nog</a:t>
            </a:r>
            <a:r>
              <a:rPr dirty="0" sz="1000" spc="-44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in</a:t>
            </a:r>
            <a:r>
              <a:rPr dirty="0" sz="1000" spc="-44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aanmerking</a:t>
            </a:r>
            <a:r>
              <a:rPr dirty="0" sz="1000" spc="-44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voor</a:t>
            </a:r>
            <a:r>
              <a:rPr dirty="0" sz="1000" spc="-41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de</a:t>
            </a:r>
            <a:r>
              <a:rPr dirty="0" sz="1000" spc="-44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kind-</a:t>
            </a:r>
          </a:p>
          <a:p>
            <a:pPr marL="0" marR="0">
              <a:lnSpc>
                <a:spcPts val="1296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000" spc="-18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regeling?’.</a:t>
            </a:r>
            <a:r>
              <a:rPr dirty="0" sz="1000" spc="17">
                <a:solidFill>
                  <a:srgbClr val="000000"/>
                </a:solidFill>
                <a:latin typeface="HBIPSA+SuisseWorks-MediumItalic"/>
                <a:cs typeface="HBIPSA+SuisseWorks-MediumItalic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Wij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waar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40">
                <a:solidFill>
                  <a:srgbClr val="000000"/>
                </a:solidFill>
                <a:latin typeface="QQGRCP+SuisseWorks-Medium"/>
                <a:cs typeface="QQGRCP+SuisseWorks-Medium"/>
              </a:rPr>
              <a:t>zo</a:t>
            </a:r>
            <a:r>
              <a:rPr dirty="0" sz="1000" spc="4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goed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snel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antwoord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gegeven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3">
                <a:solidFill>
                  <a:srgbClr val="000000"/>
                </a:solidFill>
                <a:latin typeface="QQGRCP+SuisseWorks-Medium"/>
                <a:cs typeface="QQGRCP+SuisseWorks-Medium"/>
              </a:rPr>
              <a:t>deze</a:t>
            </a:r>
            <a:r>
              <a:rPr dirty="0" sz="1000" spc="2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vragen.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QQGRCP+SuisseWorks-Medium"/>
                <a:cs typeface="QQGRCP+SuisseWorks-Medium"/>
              </a:rPr>
              <a:t>Maar,</a:t>
            </a:r>
            <a:r>
              <a:rPr dirty="0" sz="1000" spc="2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zegt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ook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iets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7">
                <a:solidFill>
                  <a:srgbClr val="000000"/>
                </a:solidFill>
                <a:latin typeface="QQGRCP+SuisseWorks-Medium"/>
                <a:cs typeface="QQGRCP+SuisseWorks-Medium"/>
              </a:rPr>
              <a:t>over</a:t>
            </a:r>
            <a:r>
              <a:rPr dirty="0" sz="1000" spc="17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vindbaarheid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instanties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hier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daadwerkelijk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verantwoordelijk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7">
                <a:solidFill>
                  <a:srgbClr val="000000"/>
                </a:solidFill>
                <a:latin typeface="QQGRCP+SuisseWorks-Medium"/>
                <a:cs typeface="QQGRCP+SuisseWorks-Medium"/>
              </a:rPr>
              <a:t>over</a:t>
            </a:r>
            <a:r>
              <a:rPr dirty="0" sz="1000" spc="17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waarin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gedu-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peerden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hiernaartoe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durven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stappen.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Ook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kregen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signalen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incorrecte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voorbarige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informatie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werd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verstrekt,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wanneer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gedupeerden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gemaand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werden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‘wachten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kindregeling’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zaken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onze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beleving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ook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nu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gemeentelijk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georganiseerd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kunnen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worden.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7864941"/>
            <a:ext cx="2086864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3.5.2</a:t>
            </a:r>
            <a:r>
              <a:rPr dirty="0" sz="1000" spc="86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VERHOUDING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38" y="8220541"/>
            <a:ext cx="5913002" cy="1800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verhouding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</a:p>
          <a:p>
            <a:pPr marL="6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opgelopen.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gedeelte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verwach-</a:t>
            </a:r>
          </a:p>
          <a:p>
            <a:pPr marL="6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slachtoffer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racisme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discriminatie,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en/of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minderwaar-</a:t>
            </a:r>
          </a:p>
          <a:p>
            <a:pPr marL="6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burgers.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kijken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toeslagen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gevoelsleven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gedaan.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hoofden</a:t>
            </a:r>
          </a:p>
          <a:p>
            <a:pPr marL="3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lichamen.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belangrijk.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Nederland.’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geschonden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waardigheid.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Nederland.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álles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definitie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wantrou-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beste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zeker.’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</a:p>
          <a:p>
            <a:pPr marL="1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800000" y="9691750"/>
            <a:ext cx="3261614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0000" y="5119750"/>
            <a:ext cx="4956213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9999" y="397341"/>
            <a:ext cx="5877560" cy="378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stimulerend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‘afglijdt’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overheidshulp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ontwijkt.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48" y="930741"/>
            <a:ext cx="5906799" cy="2511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8">
                <a:solidFill>
                  <a:srgbClr val="e4611b"/>
                </a:solidFill>
                <a:latin typeface="FSIABB+Rather-Regular"/>
                <a:cs typeface="FSIABB+Rather-Regular"/>
              </a:rPr>
              <a:t>‘Wees</a:t>
            </a:r>
          </a:p>
          <a:p>
            <a:pPr marL="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eerlijk.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brief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Rutte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leuk,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brief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2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Rutte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2">
                <a:solidFill>
                  <a:srgbClr val="e4611b"/>
                </a:solidFill>
                <a:latin typeface="FSIABB+Rather-Regular"/>
                <a:cs typeface="FSIABB+Rather-Regular"/>
              </a:rPr>
              <a:t>Waarom?</a:t>
            </a:r>
            <a:r>
              <a:rPr dirty="0" sz="1000" spc="12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spijt?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gestraft,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</a:p>
          <a:p>
            <a:pPr marL="4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plek,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beter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betaalde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baan?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Excuses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6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verknald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gezicht.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getrokken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regel-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gesteld.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daders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eigenlijk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gestraft?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0">
                <a:solidFill>
                  <a:srgbClr val="e4611b"/>
                </a:solidFill>
                <a:latin typeface="FSIABB+Rather-Regular"/>
                <a:cs typeface="FSIABB+Rather-Regular"/>
              </a:rPr>
              <a:t>Want</a:t>
            </a:r>
            <a:r>
              <a:rPr dirty="0" sz="1000" spc="2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dagelijks.’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ra-</a:t>
            </a:r>
          </a:p>
          <a:p>
            <a:pPr marL="11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cisme: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</a:p>
          <a:p>
            <a:pPr marL="11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verbetering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achternaam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huidskleur</a:t>
            </a:r>
          </a:p>
          <a:p>
            <a:pPr marL="11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onveranderd.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steeds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dezelfde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achternaam.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gedoemd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hetzelfde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5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leidt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woede,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onzekerheid.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Som-</a:t>
            </a:r>
          </a:p>
          <a:p>
            <a:pPr marL="2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durven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</a:t>
            </a:r>
          </a:p>
          <a:p>
            <a:pPr marL="2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herhaling: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dubbel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deelgenomen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parti-</a:t>
            </a:r>
          </a:p>
          <a:p>
            <a:pPr marL="2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cipatietraject.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0000" y="3532514"/>
            <a:ext cx="5108676" cy="149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‘Het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voelt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vicieuze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cirkel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terecht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gekomen: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inmiddels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schulden.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Alsof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vakje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wordt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gestopt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gedoemd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hetzelfde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1">
                <a:solidFill>
                  <a:srgbClr val="e4611b"/>
                </a:solidFill>
                <a:latin typeface="FSIABB+Rather-Regular"/>
                <a:cs typeface="FSIABB+Rather-Regular"/>
              </a:rPr>
              <a:t>maken.</a:t>
            </a:r>
            <a:r>
              <a:rPr dirty="0" sz="18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Alsof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toe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doe.’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69" y="5375741"/>
            <a:ext cx="5908912" cy="911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Nederland,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3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sterk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overwegen.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handvol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</a:p>
          <a:p>
            <a:pPr marL="3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beschuldigde.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gevochten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helpen.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platgewalst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heeft,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blijft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wordt</a:t>
            </a:r>
          </a:p>
          <a:p>
            <a:pPr marL="1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steeds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uitgesteld.’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6442540"/>
            <a:ext cx="5913247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 spc="19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 spc="19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 spc="1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 spc="1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 spc="1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 spc="19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 spc="1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bijna</a:t>
            </a:r>
            <a:r>
              <a:rPr dirty="0" sz="1000" spc="1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000" spc="1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 spc="1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 spc="19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transparantie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aanzien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rol</a:t>
            </a:r>
            <a:r>
              <a:rPr dirty="0" sz="1000" spc="1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 spc="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6">
                <a:solidFill>
                  <a:srgbClr val="000000"/>
                </a:solidFill>
                <a:latin typeface="FSIABB+Rather-Regular"/>
                <a:cs typeface="FSIABB+Rather-Regular"/>
              </a:rPr>
              <a:t>Verreweg</a:t>
            </a:r>
            <a:r>
              <a:rPr dirty="0" sz="1000" spc="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Belastingdienst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moet.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bleken</a:t>
            </a:r>
            <a:r>
              <a:rPr dirty="0" sz="1000" spc="2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ontmoetingen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weliswaar</a:t>
            </a:r>
            <a:r>
              <a:rPr dirty="0" sz="1000" spc="2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confron-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terend,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heilzaam.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positieve</a:t>
            </a:r>
            <a:r>
              <a:rPr dirty="0" sz="1000" spc="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constructieve</a:t>
            </a:r>
            <a:r>
              <a:rPr dirty="0" sz="1000" spc="2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confrontatie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wederzijds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begrip.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7687141"/>
            <a:ext cx="5913247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 spc="1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 spc="1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 spc="1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1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 spc="1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 spc="1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 spc="1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 spc="1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 spc="1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‘reparatie’</a:t>
            </a:r>
            <a:r>
              <a:rPr dirty="0" sz="1000" spc="1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 spc="1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plaatsgevonden</a:t>
            </a:r>
            <a:r>
              <a:rPr dirty="0" sz="1000" spc="12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stigmatiserende</a:t>
            </a:r>
            <a:r>
              <a:rPr dirty="0" sz="1000" spc="-3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stempels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‘uitkeringstrekker’</a:t>
            </a:r>
            <a:r>
              <a:rPr dirty="0" sz="1000" spc="-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‘schuldige’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doordat</a:t>
            </a:r>
            <a:r>
              <a:rPr dirty="0" sz="1000" spc="-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erkend</a:t>
            </a:r>
            <a:r>
              <a:rPr dirty="0" sz="1000" spc="-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gedupeerde.</a:t>
            </a:r>
            <a:r>
              <a:rPr dirty="0" sz="1000" spc="7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 spc="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verdachte,</a:t>
            </a:r>
            <a:r>
              <a:rPr dirty="0" sz="1000" spc="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schuldig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penibele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situatie.</a:t>
            </a:r>
            <a:r>
              <a:rPr dirty="0" sz="1000" spc="6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 spc="2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 spc="2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veelal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eerherstel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‘gezien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aankijkt,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99998" y="8688713"/>
            <a:ext cx="4932883" cy="914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‘Kom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toe.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Kijk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aan.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Sta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even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stil: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Jezus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kut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jullie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4">
                <a:solidFill>
                  <a:srgbClr val="e4611b"/>
                </a:solidFill>
                <a:latin typeface="FSIABB+Rather-Regular"/>
                <a:cs typeface="FSIABB+Rather-Regular"/>
              </a:rPr>
              <a:t>overkomen</a:t>
            </a:r>
            <a:r>
              <a:rPr dirty="0" sz="1800" spc="14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is.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onze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schuld,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jullie.</a:t>
            </a:r>
            <a:r>
              <a:rPr dirty="0" sz="1800">
                <a:solidFill>
                  <a:srgbClr val="000000"/>
                </a:solidFill>
                <a:latin typeface="FSIABB+Rather-Regular"/>
                <a:cs typeface="FSIABB+Rather-Regular"/>
              </a:rPr>
              <a:t>’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99" y="9998542"/>
            <a:ext cx="5773928" cy="378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zwarte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kinderbescherming: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misstap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hoeft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39972" y="219541"/>
            <a:ext cx="5840178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dossier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opengetrokken.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zwarte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lijst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gekomen,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geregistreerd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staan.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kinderbescherming.’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heb-</a:t>
            </a:r>
          </a:p>
          <a:p>
            <a:pPr marL="8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lei,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zeker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8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gevraagd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nieuw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BSN-nummer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0055" y="1108541"/>
            <a:ext cx="5898134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33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slotte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kijken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strafblad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herstelproces.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thuissituatie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criminaliteit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strafblad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achtervolgen.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0055" y="2175341"/>
            <a:ext cx="1683639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3.5.3</a:t>
            </a:r>
            <a:r>
              <a:rPr dirty="0" sz="1000" spc="8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GEZINSDYNAMIEK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62" y="2530941"/>
            <a:ext cx="5872191" cy="1800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gezinsdynamiek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verstoord,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onge-</a:t>
            </a:r>
          </a:p>
          <a:p>
            <a:pPr marL="9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</a:p>
          <a:p>
            <a:pPr marL="9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broertjes,</a:t>
            </a:r>
          </a:p>
          <a:p>
            <a:pPr marL="9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zusjes,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familieleden.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gedacht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hield,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irritatie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stress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thuis.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reden</a:t>
            </a:r>
          </a:p>
          <a:p>
            <a:pPr marL="1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was: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probeerde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uithuisplaatsingen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verband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seksueel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misbruik.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stonden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druk: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kwetsbaars,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geknakt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62" y="4486739"/>
            <a:ext cx="5913065" cy="1622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jeugd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ineens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huis</a:t>
            </a:r>
          </a:p>
          <a:p>
            <a:pPr marL="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moest</a:t>
            </a:r>
            <a:r>
              <a:rPr dirty="0" sz="1000" spc="3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3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 spc="3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36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 spc="3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 spc="3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opgebouwd.’</a:t>
            </a:r>
            <a:r>
              <a:rPr dirty="0" sz="1000" spc="32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 spc="3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 spc="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 spc="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 spc="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 spc="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bewust</a:t>
            </a:r>
            <a:r>
              <a:rPr dirty="0" sz="1000" spc="3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</a:t>
            </a:r>
          </a:p>
          <a:p>
            <a:pPr marL="7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invloed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 spc="3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situatie: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 spc="3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</a:p>
          <a:p>
            <a:pPr marL="7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niets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verteld.</a:t>
            </a:r>
            <a:r>
              <a:rPr dirty="0" sz="1000" spc="1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kwam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vak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Belastingrecht</a:t>
            </a:r>
            <a:r>
              <a:rPr dirty="0" sz="1000" spc="16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achter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 spc="17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toesla-</a:t>
            </a:r>
          </a:p>
          <a:p>
            <a:pPr marL="56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genaffaire</a:t>
            </a:r>
            <a:r>
              <a:rPr dirty="0" sz="1000" spc="11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 spc="12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Bleek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erkend</a:t>
            </a:r>
            <a:r>
              <a:rPr dirty="0" sz="1000" spc="16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hebben,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6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bewust,</a:t>
            </a:r>
            <a:r>
              <a:rPr dirty="0" sz="1000" spc="6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‘schuld’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genomen.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Vele</a:t>
            </a:r>
            <a:r>
              <a:rPr dirty="0" sz="1000" spc="8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gedupeerden</a:t>
            </a:r>
            <a:r>
              <a:rPr dirty="0" sz="1000" spc="6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 spc="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fouten</a:t>
            </a:r>
          </a:p>
          <a:p>
            <a:pPr marL="6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waardoor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hoog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opliep,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verwijten</a:t>
            </a:r>
            <a:r>
              <a:rPr dirty="0" sz="1000" spc="5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dien.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 spc="5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</a:p>
          <a:p>
            <a:pPr marL="6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moeders</a:t>
            </a:r>
            <a:r>
              <a:rPr dirty="0" sz="1000" spc="4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 spc="5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 spc="4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‘namens’</a:t>
            </a:r>
            <a:r>
              <a:rPr dirty="0" sz="1000" spc="4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 spc="4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 spc="4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input</a:t>
            </a:r>
            <a:r>
              <a:rPr dirty="0" sz="1000" spc="4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wilden</a:t>
            </a:r>
            <a:r>
              <a:rPr dirty="0" sz="1000" spc="4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leveren,</a:t>
            </a:r>
            <a:r>
              <a:rPr dirty="0" sz="1000" spc="5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 spc="4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 spc="4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 spc="4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4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ver-</a:t>
            </a:r>
          </a:p>
          <a:p>
            <a:pPr marL="6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zijn.§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40026" y="6264739"/>
            <a:ext cx="5912612" cy="162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individu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benaderd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 spc="1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overheid,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‘kind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van’.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uitgegaan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 spc="-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‘standaard’</a:t>
            </a:r>
            <a:r>
              <a:rPr dirty="0" sz="1000" spc="-1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gezinssituaties,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 spc="-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waarschijnlijk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meerderheid.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tegenover</a:t>
            </a:r>
            <a:r>
              <a:rPr dirty="0" sz="1000" spc="1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wiens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</a:t>
            </a:r>
            <a:r>
              <a:rPr dirty="0" sz="1000" spc="-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-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 spc="-3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(om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bescherming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nemen),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gebrek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 spc="-3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 spc="-3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 spc="-3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 spc="-3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 spc="-3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landen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wonen.</a:t>
            </a:r>
            <a:r>
              <a:rPr dirty="0" sz="1000" spc="5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afhangen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relatie</a:t>
            </a:r>
            <a:r>
              <a:rPr dirty="0" sz="1000" spc="5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hoe)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geholpen</a:t>
            </a:r>
            <a:r>
              <a:rPr dirty="0" sz="1000" spc="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helaas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 spc="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zo.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 spc="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doordat</a:t>
            </a:r>
            <a:r>
              <a:rPr dirty="0" sz="1000" spc="3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zaak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behandelen</a:t>
            </a:r>
            <a:r>
              <a:rPr dirty="0" sz="1000" spc="2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Commissie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Werkelijke</a:t>
            </a:r>
            <a:r>
              <a:rPr dirty="0" sz="1000" spc="9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Schade,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 spc="8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geleden</a:t>
            </a:r>
            <a:r>
              <a:rPr dirty="0" sz="1000" spc="8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40026" y="8220540"/>
            <a:ext cx="1589785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3.5.4</a:t>
            </a:r>
            <a:r>
              <a:rPr dirty="0" sz="1000" spc="8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HOGE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DREMPEL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52" y="8576140"/>
            <a:ext cx="5883222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regelmatig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</a:p>
          <a:p>
            <a:pPr marL="7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getwijfeld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deelname,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behoorlijk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zenuwachtig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vind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span-</a:t>
            </a:r>
          </a:p>
          <a:p>
            <a:pPr marL="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nend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ja.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Hoorde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begin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stotteren?’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drempel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3">
                <a:solidFill>
                  <a:srgbClr val="000000"/>
                </a:solidFill>
                <a:latin typeface="FSIABB+Rather-Regular"/>
                <a:cs typeface="FSIABB+Rather-Regular"/>
              </a:rPr>
              <a:t>Toch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verreweg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opluchting</a:t>
            </a:r>
          </a:p>
          <a:p>
            <a:pPr marL="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viel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last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schouders.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praat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over.’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</a:p>
          <a:p>
            <a:pPr marL="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gehoord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aange-</a:t>
            </a:r>
          </a:p>
          <a:p>
            <a:pPr marL="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sproken.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Ondanks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schaamte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bleek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</a:t>
            </a:r>
          </a:p>
          <a:p>
            <a:pPr marL="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constructief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8">
                <a:solidFill>
                  <a:srgbClr val="000000"/>
                </a:solidFill>
                <a:latin typeface="FSIABB+Rather-Regular"/>
                <a:cs typeface="FSIABB+Rather-Regular"/>
              </a:rPr>
              <a:t>Velen</a:t>
            </a:r>
            <a:r>
              <a:rPr dirty="0" sz="1000" spc="1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heilzaam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‘Samen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sta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sterker,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minder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jouw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situatie.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‘buitenwereld’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kent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onbegrip.’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439999" y="9833018"/>
            <a:ext cx="914400" cy="12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9999" y="334882"/>
            <a:ext cx="2354478" cy="2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BENWB+SuisseNeue-Medium"/>
                <a:cs typeface="FBENWB+SuisseNeue-Medium"/>
              </a:rPr>
              <a:t>4</a:t>
            </a:r>
            <a:r>
              <a:rPr dirty="0" sz="1600" spc="603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6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AANBEVELINGEN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99" y="752941"/>
            <a:ext cx="5863463" cy="162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geclusterd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4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hoofdlijnen.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hoofdlijnen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algemene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randvoorwaarden.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uitgewerkte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plannen.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(waarvan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zeker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uitgevoerd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opzet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 spc="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wél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essentiële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elementen,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basis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expertise.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25">
                <a:solidFill>
                  <a:srgbClr val="000000"/>
                </a:solidFill>
                <a:latin typeface="FSIABB+Rather-Regular"/>
                <a:cs typeface="FSIABB+Rather-Regular"/>
              </a:rPr>
              <a:t>Per</a:t>
            </a:r>
            <a:r>
              <a:rPr dirty="0" sz="1000" spc="2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geëindigd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3">
                <a:solidFill>
                  <a:srgbClr val="000000"/>
                </a:solidFill>
                <a:latin typeface="FSIABB+Rather-Regular"/>
                <a:cs typeface="FSIABB+Rather-Regular"/>
              </a:rPr>
              <a:t>do’s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don’ts,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gebaseerd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jongerenparticipatie.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2682909"/>
            <a:ext cx="5640629" cy="410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4.1</a:t>
            </a:r>
            <a:r>
              <a:rPr dirty="0" sz="1200" spc="105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10" u="sng">
                <a:solidFill>
                  <a:srgbClr val="000000"/>
                </a:solidFill>
                <a:latin typeface="FSIABB+Rather-Regular"/>
                <a:cs typeface="FSIABB+Rather-Regular"/>
              </a:rPr>
              <a:t>KORTE</a:t>
            </a:r>
            <a:r>
              <a:rPr dirty="0" sz="1200" spc="1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TERMIJN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36576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GEWEEST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10" u="sng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200" spc="1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SPECIFIEKE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17" u="sng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3242141"/>
            <a:ext cx="5877305" cy="555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aandacht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gemerkt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komsten.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vooralsnog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gezet.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aandacht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richting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3953341"/>
            <a:ext cx="5906515" cy="1622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excuses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uitgesproken.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horen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Uiteraard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reacties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realiseer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heilzaam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aangespro-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ken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reageren.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stem.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benaderd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ouders’: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slachtoffer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onvoldoende.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culpa,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zwart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overkomen,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ontbreekt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benaderd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hersteld)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aansluit.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88" y="5731341"/>
            <a:ext cx="5800345" cy="555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eenzaam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voelen.</a:t>
            </a:r>
            <a:r>
              <a:rPr dirty="0" sz="900" baseline="33300">
                <a:solidFill>
                  <a:srgbClr val="000000"/>
                </a:solidFill>
                <a:latin typeface="FSIABB+Rather-Regular"/>
                <a:cs typeface="FSIABB+Rather-Regular"/>
              </a:rPr>
              <a:t>10</a:t>
            </a:r>
            <a:r>
              <a:rPr dirty="0" sz="900" baseline="33300" spc="9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faciliteren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ontsluiten.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88" y="6451938"/>
            <a:ext cx="1785874" cy="1883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ingrediënten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68588" y="68063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7188" y="6798141"/>
            <a:ext cx="5444364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Empathie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medeleven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elementen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Begrijpen,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gete-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kend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essentieel.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ambtelijk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taalgebruik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zetten: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sorry,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spijt,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medeleven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doorleefd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tekst,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uitvoering.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68588" y="78731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97188" y="7864941"/>
            <a:ext cx="5425822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plank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misslaat,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snaren.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adviseren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benoemen,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ultieme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universele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‘oplossing’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presenteren.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benoemen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frustrerend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geboden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stel-oplossingen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voldoende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pijnlijk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proces,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besluit.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9999" y="9849286"/>
            <a:ext cx="5899695" cy="258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10</a:t>
            </a:r>
            <a:r>
              <a:rPr dirty="0" sz="700" spc="17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noot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actief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aangemeld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participatietraject: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0" marR="0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ongetwijfeld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méér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géén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onderling,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liefst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anoniem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blijven.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39999" y="10093139"/>
            <a:ext cx="5197476" cy="15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gemakkelijke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toegang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herstelvoorzieningen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afhankelijk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onderdeel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community.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40002" y="7422706"/>
            <a:ext cx="5759996" cy="2897999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68599" y="405577"/>
            <a:ext cx="191281" cy="1259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20"/>
              </a:lnSpc>
              <a:spcBef>
                <a:spcPts val="717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7199" y="397341"/>
            <a:ext cx="5398770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(begrijpelijker-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wijs)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wantrouwend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reageren,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abso-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luut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luisteren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aandacht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behandeld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serieus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Antwoorden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ontwijken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‘draaien’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noemden)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vergroot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wantrouwen.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7199" y="1464141"/>
            <a:ext cx="5433568" cy="197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eenduidig.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betekent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aanpak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bevredigend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gebruiken: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fysieke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fysiek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bewijs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digitaal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bericht,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videoboodschap,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absoluut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rekening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adres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geneigd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brieven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generaties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waartoe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behoren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digitaal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vaardig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digitale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digitaal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opstarten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WhatsApp)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veiliger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bellen: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ervaarde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scherm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betekent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comfortzone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8599" y="3605977"/>
            <a:ext cx="191281" cy="1082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20"/>
              </a:lnSpc>
              <a:spcBef>
                <a:spcPts val="577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7199" y="3597741"/>
            <a:ext cx="5351399" cy="73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slechts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middenin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crisissituaties.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‘overleven’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zetten.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essentieel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aanbod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keren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7199" y="4486741"/>
            <a:ext cx="5373369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Faciliteer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lotgenotencontact.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lotgenotengroep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lotgenotencontact.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appgroepje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opzetten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professioneel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georganiseerde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initiatieven.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helemaal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Mogelijkerwijs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projectsubsidies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geleverd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faciliteren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lotgenotencontact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onafhankelijke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karakter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68599" y="60951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97199" y="6086941"/>
            <a:ext cx="5446394" cy="1267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aandacht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risico’s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lotgenotengroepen.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traumatische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psychische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absoluut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verlichting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bieden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eenzaamheid.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kwetsbare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ontzettend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heftige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FSIABB+Rather-Regular"/>
                <a:cs typeface="FSIABB+Rather-Regular"/>
              </a:rPr>
              <a:t>thema’s</a:t>
            </a:r>
            <a:r>
              <a:rPr dirty="0" sz="1000" spc="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professionele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onwenselijke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opleveren.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professionele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schakelen.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99" y="7518739"/>
            <a:ext cx="5373116" cy="489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35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Do’s</a:t>
            </a:r>
            <a:r>
              <a:rPr dirty="0" sz="1000" spc="55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en</a:t>
            </a:r>
            <a:r>
              <a:rPr dirty="0" sz="1000" spc="2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 spc="-12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don’ts</a:t>
            </a:r>
          </a:p>
          <a:p>
            <a:pPr marL="317500" marR="0">
              <a:lnSpc>
                <a:spcPts val="1285"/>
              </a:lnSpc>
              <a:spcBef>
                <a:spcPts val="1085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 spc="25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QQGRCP+SuisseWorks-Medium"/>
                <a:cs typeface="QQGRCP+SuisseWorks-Medium"/>
              </a:rPr>
              <a:t>Rekening</a:t>
            </a:r>
            <a:r>
              <a:rPr dirty="0" sz="1000" spc="11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houden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verstoorde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gebroken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gezinnen.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57499" y="7997402"/>
            <a:ext cx="5163566" cy="772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hulp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krijgt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(aangeboden)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onafhankelijk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diens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relatie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diens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ouders.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minderjarige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wel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ouders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tijdig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QQGRCP+SuisseWorks-Medium"/>
                <a:cs typeface="QQGRCP+SuisseWorks-Medium"/>
              </a:rPr>
              <a:t>(voor-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 spc="15">
                <a:solidFill>
                  <a:srgbClr val="000000"/>
                </a:solidFill>
                <a:latin typeface="QQGRCP+SuisseWorks-Medium"/>
                <a:cs typeface="QQGRCP+SuisseWorks-Medium"/>
              </a:rPr>
              <a:t>af)</a:t>
            </a:r>
            <a:r>
              <a:rPr dirty="0" sz="1000" spc="-1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geïnformeerd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worden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7">
                <a:solidFill>
                  <a:srgbClr val="000000"/>
                </a:solidFill>
                <a:latin typeface="QQGRCP+SuisseWorks-Medium"/>
                <a:cs typeface="QQGRCP+SuisseWorks-Medium"/>
              </a:rPr>
              <a:t>over</a:t>
            </a:r>
            <a:r>
              <a:rPr dirty="0" sz="1000" spc="17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(ook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ouders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7">
                <a:solidFill>
                  <a:srgbClr val="000000"/>
                </a:solidFill>
                <a:latin typeface="QQGRCP+SuisseWorks-Medium"/>
                <a:cs typeface="QQGRCP+SuisseWorks-Medium"/>
              </a:rPr>
              <a:t>vaak</a:t>
            </a:r>
            <a:r>
              <a:rPr dirty="0" sz="1000" spc="17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kin-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willen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beschermen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berichtgeving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rondom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toeslagenaffaire).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57499" y="8861003"/>
            <a:ext cx="5088001" cy="391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‘Blauwe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12">
                <a:solidFill>
                  <a:srgbClr val="000000"/>
                </a:solidFill>
                <a:latin typeface="QQGRCP+SuisseWorks-Medium"/>
                <a:cs typeface="QQGRCP+SuisseWorks-Medium"/>
              </a:rPr>
              <a:t>Brief’</a:t>
            </a: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sturen.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2">
                <a:solidFill>
                  <a:srgbClr val="000000"/>
                </a:solidFill>
                <a:latin typeface="QQGRCP+SuisseWorks-Medium"/>
                <a:cs typeface="QQGRCP+SuisseWorks-Medium"/>
              </a:rPr>
              <a:t>Deze</a:t>
            </a:r>
            <a:r>
              <a:rPr dirty="0" sz="1000" spc="2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heeft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8">
                <a:solidFill>
                  <a:srgbClr val="000000"/>
                </a:solidFill>
                <a:latin typeface="QQGRCP+SuisseWorks-Medium"/>
                <a:cs typeface="QQGRCP+SuisseWorks-Medium"/>
              </a:rPr>
              <a:t>zware</a:t>
            </a:r>
            <a:r>
              <a:rPr dirty="0" sz="1000" spc="18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negatieve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lading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ei-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genlijk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vrijwel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toeslagenaffaire.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57499" y="9343603"/>
            <a:ext cx="5192268" cy="963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Kies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kleur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brief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(evidente)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negatieve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associaties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oproept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doelgroep.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3">
                <a:solidFill>
                  <a:srgbClr val="000000"/>
                </a:solidFill>
                <a:latin typeface="QQGRCP+SuisseWorks-Medium"/>
                <a:cs typeface="QQGRCP+SuisseWorks-Medium"/>
              </a:rPr>
              <a:t>‘Goud’,</a:t>
            </a:r>
            <a:r>
              <a:rPr dirty="0" sz="1000" spc="2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werd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gekscherend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genoemd.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4">
                <a:solidFill>
                  <a:srgbClr val="000000"/>
                </a:solidFill>
                <a:latin typeface="QQGRCP+SuisseWorks-Medium"/>
                <a:cs typeface="QQGRCP+SuisseWorks-Medium"/>
              </a:rPr>
              <a:t>Vormgeving</a:t>
            </a:r>
            <a:r>
              <a:rPr dirty="0" sz="1000" spc="14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hierbij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belangrijk: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buitenkant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kunnen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‘betaalbrief’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betreft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kán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helpen.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Dit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overigens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niet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herleidbaar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toeslagenaffaire: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verband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 spc="-11">
                <a:solidFill>
                  <a:srgbClr val="000000"/>
                </a:solidFill>
                <a:latin typeface="QQGRCP+SuisseWorks-Medium"/>
                <a:cs typeface="QQGRCP+SuisseWorks-Medium"/>
              </a:rPr>
              <a:t>privacy</a:t>
            </a:r>
            <a:r>
              <a:rPr dirty="0" sz="1000" spc="11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schaamte.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805759" y="5875738"/>
            <a:ext cx="5309705" cy="12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40002" y="195707"/>
            <a:ext cx="5759996" cy="5174996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57499" y="323297"/>
            <a:ext cx="5224652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Sla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empathische,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toon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communicatie.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Duidelijke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begrijpelijke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taal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ook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belangrijk.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7499" y="805897"/>
            <a:ext cx="5125466" cy="391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Betuttelend,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kinderlijk,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ingewikkeld,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ambtelijk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taalgebruik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juist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straat-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taal.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57499" y="1288497"/>
            <a:ext cx="5107052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8">
                <a:solidFill>
                  <a:srgbClr val="000000"/>
                </a:solidFill>
                <a:latin typeface="QQGRCP+SuisseWorks-Medium"/>
                <a:cs typeface="QQGRCP+SuisseWorks-Medium"/>
              </a:rPr>
              <a:t>Wees</a:t>
            </a:r>
            <a:r>
              <a:rPr dirty="0" sz="1000" spc="18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bewust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schaamte,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stigma,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hoge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drempel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contact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tre-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als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‘gedupeerde’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bekend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staan.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pagina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bericht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liken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volgen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social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media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platform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voelt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openbaar.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7499" y="1961597"/>
            <a:ext cx="5188840" cy="772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té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enthousiasmerende,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vrolijke,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positieve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toon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aanspreken.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32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  <a:r>
              <a:rPr dirty="0" sz="1000" spc="3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gaat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denkbaar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aanbod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schade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ervaren</a:t>
            </a:r>
            <a:r>
              <a:rPr dirty="0" sz="1000" spc="1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herstellen.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47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47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feit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doordrongen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best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doorklinken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communicatie).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7499" y="2825197"/>
            <a:ext cx="5191252" cy="582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zelf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rol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QQGRCP+SuisseWorks-Medium"/>
                <a:cs typeface="QQGRCP+SuisseWorks-Medium"/>
              </a:rPr>
              <a:t>geven</a:t>
            </a:r>
            <a:r>
              <a:rPr dirty="0" sz="1000" spc="1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totstandkoming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lotge-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notencontact.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30">
                <a:solidFill>
                  <a:srgbClr val="000000"/>
                </a:solidFill>
                <a:latin typeface="QQGRCP+SuisseWorks-Medium"/>
                <a:cs typeface="QQGRCP+SuisseWorks-Medium"/>
              </a:rPr>
              <a:t>Ze</a:t>
            </a:r>
            <a:r>
              <a:rPr dirty="0" sz="1000" spc="3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goede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ideeën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7">
                <a:solidFill>
                  <a:srgbClr val="000000"/>
                </a:solidFill>
                <a:latin typeface="QQGRCP+SuisseWorks-Medium"/>
                <a:cs typeface="QQGRCP+SuisseWorks-Medium"/>
              </a:rPr>
              <a:t>over</a:t>
            </a:r>
            <a:r>
              <a:rPr dirty="0" sz="1000" spc="17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vorm,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spelregels,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toe-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gankelijkheid.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57499" y="3498297"/>
            <a:ext cx="5225670" cy="772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Ervan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uitgaan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zelfstandig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zoek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naar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lotgenotencontact.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Zoals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eerder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7">
                <a:solidFill>
                  <a:srgbClr val="000000"/>
                </a:solidFill>
                <a:latin typeface="QQGRCP+SuisseWorks-Medium"/>
                <a:cs typeface="QQGRCP+SuisseWorks-Medium"/>
              </a:rPr>
              <a:t>gezegd:</a:t>
            </a:r>
            <a:r>
              <a:rPr dirty="0" sz="1000" spc="17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drempel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hoog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9">
                <a:solidFill>
                  <a:srgbClr val="000000"/>
                </a:solidFill>
                <a:latin typeface="QQGRCP+SuisseWorks-Medium"/>
                <a:cs typeface="QQGRCP+SuisseWorks-Medium"/>
              </a:rPr>
              <a:t>vanwege</a:t>
            </a:r>
            <a:r>
              <a:rPr dirty="0" sz="1000" spc="19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schaamte,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stigma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wantrouwen.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Via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eventuele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‘loketvoorziening’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QQGRCP+SuisseWorks-Medium"/>
                <a:cs typeface="QQGRCP+SuisseWorks-Medium"/>
              </a:rPr>
              <a:t>zou</a:t>
            </a:r>
            <a:r>
              <a:rPr dirty="0" sz="1000" spc="2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mogelijkerwijs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aandacht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geschonken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kunnen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worden.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7499" y="4361897"/>
            <a:ext cx="5112132" cy="772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gedachten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houden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sommige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kwetsbaar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kunnen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kwaadwillende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derden.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jonge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mensen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meege-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maakt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én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bekend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korte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termijn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geldsom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rekening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gestort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wordt.</a:t>
            </a:r>
            <a:r>
              <a:rPr dirty="0" sz="1000" spc="1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Privacy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(online)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veiligheid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hierbij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erg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belangrijk.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99" y="5705509"/>
            <a:ext cx="5789828" cy="5884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4.2</a:t>
            </a:r>
            <a:r>
              <a:rPr dirty="0" sz="1200" spc="72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GARANDEER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72" u="sng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200" spc="72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HERSTELVOORZIENINGEN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BESTE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MOGELIJKE</a:t>
            </a:r>
          </a:p>
          <a:p>
            <a:pPr marL="365759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TIJDIG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GOEDE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11" u="sng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200" spc="11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INDIVIDUEEL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GEDU-</a:t>
            </a:r>
          </a:p>
          <a:p>
            <a:pPr marL="365759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PEERD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81" y="6442540"/>
            <a:ext cx="5831332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schip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zien.</a:t>
            </a:r>
          </a:p>
          <a:p>
            <a:pPr marL="1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Versimpel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ontsluit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aanbod.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Reken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voldoende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flexibiliteit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uit-</a:t>
            </a:r>
          </a:p>
          <a:p>
            <a:pPr marL="17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zonderingen.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overzicht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geholpen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bepalen</a:t>
            </a:r>
          </a:p>
          <a:p>
            <a:pPr marL="2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wanneer.’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signaleren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kloof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reeds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hulpaanbod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(bij-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instanties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UHT,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heerst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onduidelijkheid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hulpmo-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9981" y="7864941"/>
            <a:ext cx="5824474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hulpaanbod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verblijfplaats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aangeboden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dezelfde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(erkende)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broers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zussen,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bemoeilijkt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9981" y="8931741"/>
            <a:ext cx="5892292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sterk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versnipperde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aanbod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vereenvoudigen.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‘achterkant’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geregeld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qua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versnippering,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mandaat,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irrelevant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belasten.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aanbod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ontzettend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absoluut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ondoor-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grondelijk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daarbuiten).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39999" y="397341"/>
            <a:ext cx="5806567" cy="378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ingrediënten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kernelement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categorie-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999" y="9389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8599" y="930741"/>
            <a:ext cx="891159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centralisatie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flexibiliteit.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1651339"/>
            <a:ext cx="1785873" cy="1883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ingrediënten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1997541"/>
            <a:ext cx="910717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Centralisatie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23613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68599" y="2353141"/>
            <a:ext cx="5676011" cy="2156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doolhof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heden: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eenvoudiger.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‘loket’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(of: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instantie,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stichting,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platform,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organisatie)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digitaal,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fysiek.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loket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communicatiestijl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vormgeving)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rijksoverheid.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loket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laagdrempelig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drijfveer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ondersteunen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gebied,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gebied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ontwikkeling)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terecht.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informatie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geclusterd,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(wetende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realiteit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taken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achterkant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georganiseerd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gemeentelijke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hulpverlening,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ondersteuning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Nibud,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Kindertelefoon,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sportfondsen,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onderwijs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talentontwikkelingsprojecten)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relevant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46727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68599" y="4664541"/>
            <a:ext cx="5638165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loket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(digitaal)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forum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formatie,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tips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uitwisselen.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Vrijblijvend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gewenst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anoniem.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samenspraak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afstemming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ingericht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reëel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professionals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dichtbij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99" y="5731341"/>
            <a:ext cx="844550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99" y="60951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68599" y="6086941"/>
            <a:ext cx="5541391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loket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(indien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gewenst)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gekoppeld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begeleider.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68599" y="6264741"/>
            <a:ext cx="5676773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Waardige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6">
                <a:solidFill>
                  <a:srgbClr val="000000"/>
                </a:solidFill>
                <a:latin typeface="FSIABB+Rather-Regular"/>
                <a:cs typeface="FSIABB+Rather-Regular"/>
              </a:rPr>
              <a:t>Toekomst.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kennismaking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‘triage’: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problematiek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kaart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gebracht.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getraind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gespreksvoering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hulpaanbod.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‘buddy’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verwijst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psycholoog,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dokter,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tandarts,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budgetcoach,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schuldhulpverlener,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lotgenotencontact,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sportfonds),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sparring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vergelijking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opperden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huisarts.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acute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noodhulp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ciën,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welzijn: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‘diagnose’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(warme)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verwijzing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gespecialiseerde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39999" y="8228777"/>
            <a:ext cx="191281" cy="1437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20"/>
              </a:lnSpc>
              <a:spcBef>
                <a:spcPts val="857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68599" y="8220541"/>
            <a:ext cx="5644514" cy="1089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buddy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ertoe.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begrepen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gelijksoortige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groeien.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steeds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opnieuw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uitleggen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meegemaakt.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principe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dragen.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68599" y="9465142"/>
            <a:ext cx="5682868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opvallende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observatie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werkzaam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breedste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trokken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helpen.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rails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betaal-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50" y="0"/>
            <a:ext cx="13129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68599" y="397341"/>
            <a:ext cx="5606668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de!)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benoemd.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Onderzoek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wenselijk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gemotiveerde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ervaringsdes-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kundigen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hersteloperatie.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Waardige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6">
                <a:solidFill>
                  <a:srgbClr val="000000"/>
                </a:solidFill>
                <a:latin typeface="FSIABB+Rather-Regular"/>
                <a:cs typeface="FSIABB+Rather-Regular"/>
              </a:rPr>
              <a:t>Toekomst.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999" y="12945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8599" y="1286341"/>
            <a:ext cx="5645912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algemener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preventiever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twee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talentontwikkelingsprojecten,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leeftijdsgenoten,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individuele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gemakkelijk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bereiken.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‘loket’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informerende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faciliterende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functie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bieden,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laagdrempelige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projecten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bundelen.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2886541"/>
            <a:ext cx="5839714" cy="556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Flexibiliteit</a:t>
            </a:r>
          </a:p>
          <a:p>
            <a:pPr marL="0" marR="0">
              <a:lnSpc>
                <a:spcPts val="1277"/>
              </a:lnSpc>
              <a:spcBef>
                <a:spcPts val="15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000" spc="12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Maatwerk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hulpvragen.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8599" y="3419941"/>
            <a:ext cx="5661533" cy="1089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Waardige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6">
                <a:solidFill>
                  <a:srgbClr val="000000"/>
                </a:solidFill>
                <a:latin typeface="FSIABB+Rather-Regular"/>
                <a:cs typeface="FSIABB+Rather-Regular"/>
              </a:rPr>
              <a:t>Toekomst.</a:t>
            </a:r>
            <a:r>
              <a:rPr dirty="0" sz="1000" spc="1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Behandel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extra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coulance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flexibiliteit: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misstappen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veroorloven.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zodra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18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schuldaflossing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uitkering.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absoluut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opzichte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46727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68599" y="4664541"/>
            <a:ext cx="5673471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rekening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beschadigde)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familiebanden.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zelfstandig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voorleggen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Commissie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Werkelijke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procesmatige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drempels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impact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substantieel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onderschat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hoezeer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gezinsverhoudingen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verstoord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adequaat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afhangen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relatie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familieleden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6095177"/>
            <a:ext cx="191281" cy="1259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20"/>
              </a:lnSpc>
              <a:spcBef>
                <a:spcPts val="717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68599" y="6086941"/>
            <a:ext cx="5626607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18">
                <a:solidFill>
                  <a:srgbClr val="e4611b"/>
                </a:solidFill>
                <a:latin typeface="FSIABB+Rather-Regular"/>
                <a:cs typeface="FSIABB+Rather-Regular"/>
              </a:rPr>
              <a:t>‘Wees</a:t>
            </a:r>
            <a:r>
              <a:rPr dirty="0" sz="10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flexibel,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laat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ertoe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gebaar.’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allerlei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beperkingen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voorbehouden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(leeftijd,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hoogte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in-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uitwonend,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etc.).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beperkingen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heffen,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héle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maatschappij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permitteren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schip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belanden.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68599" y="7153741"/>
            <a:ext cx="5601969" cy="162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5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 spc="5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voorafgaand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uitkering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onafhankelijk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oorzaak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 spc="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perspectief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kwijtschelding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korte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termijn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haalbaar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alternatief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schuldhulpverlener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schuldeisers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zodanig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zet-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schone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lei.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gekeken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schuldenvrije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99" y="89399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68599" y="8931741"/>
            <a:ext cx="5666612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langdurig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voorlopig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einddatum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voorkeur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leeftijdslimiet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leeftijdslimiet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30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herstelvoorziening.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Voorlopig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einddatum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enerzijds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(waardoor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overzien,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anderzijds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acute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overlevingsfase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3655" cy="1067435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9999" y="384425"/>
            <a:ext cx="1885797" cy="216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3.4.7</a:t>
            </a:r>
            <a:r>
              <a:rPr dirty="0" sz="1100" spc="75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MENTAAL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WELZIJN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26437" y="384425"/>
            <a:ext cx="341833" cy="234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27</a:t>
            </a:r>
          </a:p>
          <a:p>
            <a:pPr marL="27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28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29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29</a:t>
            </a:r>
          </a:p>
          <a:p>
            <a:pPr marL="27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31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999" y="917800"/>
            <a:ext cx="4099484" cy="234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3.4.8</a:t>
            </a:r>
            <a:r>
              <a:rPr dirty="0" sz="1100" spc="6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LICHAMELIJK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WELZIJN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3.5</a:t>
            </a:r>
            <a:r>
              <a:rPr dirty="0" sz="1100" spc="83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AANVULLENDE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BREDE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3.5.1</a:t>
            </a:r>
            <a:r>
              <a:rPr dirty="0" sz="1100" spc="88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KLOOF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BESTAAND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AANBOD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3.5.2</a:t>
            </a:r>
            <a:r>
              <a:rPr dirty="0" sz="1100" spc="59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VERHOUDING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3.5.3</a:t>
            </a:r>
            <a:r>
              <a:rPr dirty="0" sz="1100" spc="55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GEZINSDYNAMIEK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26717" y="3051298"/>
            <a:ext cx="348818" cy="1280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33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33</a:t>
            </a:r>
          </a:p>
          <a:p>
            <a:pPr marL="0" marR="0">
              <a:lnSpc>
                <a:spcPts val="1301"/>
              </a:lnSpc>
              <a:spcBef>
                <a:spcPts val="2876"/>
              </a:spcBef>
              <a:spcAft>
                <a:spcPts val="0"/>
              </a:spcAft>
            </a:pPr>
            <a:r>
              <a:rPr dirty="0" sz="1100" spc="2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34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3584672"/>
            <a:ext cx="1687842" cy="216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3.5.4</a:t>
            </a:r>
            <a:r>
              <a:rPr dirty="0" sz="1100" spc="59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HOGE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DREMPEL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4128385"/>
            <a:ext cx="250609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BENWB+SuisseNeue-Medium"/>
                <a:cs typeface="FBENWB+SuisseNeue-Medium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14370" y="4128385"/>
            <a:ext cx="1487373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AANBEVELINGEN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4651422"/>
            <a:ext cx="5518137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4.1</a:t>
            </a:r>
            <a:r>
              <a:rPr dirty="0" sz="1100" spc="120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10" u="sng">
                <a:solidFill>
                  <a:srgbClr val="000000"/>
                </a:solidFill>
                <a:latin typeface="FSIABB+Rather-Regular"/>
                <a:cs typeface="FSIABB+Rather-Regular"/>
              </a:rPr>
              <a:t>KORTE</a:t>
            </a:r>
            <a:r>
              <a:rPr dirty="0" sz="1100" spc="1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TERMIJN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GE-</a:t>
            </a:r>
          </a:p>
          <a:p>
            <a:pPr marL="36573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WEEST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SPECIFIEKE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16" u="sng">
                <a:solidFill>
                  <a:srgbClr val="000000"/>
                </a:solidFill>
                <a:latin typeface="FSIABB+Rather-Regular"/>
                <a:cs typeface="FSIABB+Rather-Regular"/>
              </a:rPr>
              <a:t>SITUATIE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26577" y="4829260"/>
            <a:ext cx="343509" cy="216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34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5362634"/>
            <a:ext cx="5472874" cy="572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4.2</a:t>
            </a:r>
            <a:r>
              <a:rPr dirty="0" sz="1100" spc="90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GARANDEER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66" u="sng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100" spc="66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HERSTELVOORZIENINGEN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BESTE</a:t>
            </a:r>
          </a:p>
          <a:p>
            <a:pPr marL="36573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MOGELIJKE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TIJDIG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GOEDE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10" u="sng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100" spc="1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INDIVIDUEEL</a:t>
            </a:r>
          </a:p>
          <a:p>
            <a:pPr marL="36573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26577" y="5718311"/>
            <a:ext cx="346164" cy="9277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36</a:t>
            </a:r>
          </a:p>
          <a:p>
            <a:pPr marL="0" marR="0">
              <a:lnSpc>
                <a:spcPts val="1404"/>
              </a:lnSpc>
              <a:spcBef>
                <a:spcPts val="4195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40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99" y="6251685"/>
            <a:ext cx="5416715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4.3</a:t>
            </a:r>
            <a:r>
              <a:rPr dirty="0" sz="1100" spc="87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20" u="sng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100" spc="2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WERKT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</a:p>
          <a:p>
            <a:pPr marL="36573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(GEHAD)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9999" y="6962897"/>
            <a:ext cx="5182997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FSIABB+Rather-Regular"/>
                <a:cs typeface="FSIABB+Rather-Regular"/>
              </a:rPr>
              <a:t>4.4</a:t>
            </a:r>
            <a:r>
              <a:rPr dirty="0" sz="1100" spc="91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ERKEN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GEDUPEERD,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LEG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</a:p>
          <a:p>
            <a:pPr marL="36573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GEBEUREN,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LEG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104" u="sng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100" spc="104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DOET.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26437" y="7140736"/>
            <a:ext cx="301180" cy="216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SIABB+Rather-Regular"/>
                <a:cs typeface="FSIABB+Rather-Regular"/>
              </a:rPr>
              <a:t>41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39999" y="7684449"/>
            <a:ext cx="244182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efe"/>
                </a:solidFill>
                <a:latin typeface="FBENWB+SuisseNeue-Medium"/>
                <a:cs typeface="FBENWB+SuisseNeue-Medium"/>
              </a:rPr>
              <a:t>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14370" y="7684449"/>
            <a:ext cx="2044496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10" u="sng">
                <a:solidFill>
                  <a:srgbClr val="fffefe"/>
                </a:solidFill>
                <a:latin typeface="FBENWB+SuisseNeue-Medium"/>
                <a:cs typeface="FBENWB+SuisseNeue-Medium"/>
              </a:rPr>
              <a:t>REFLECTIE</a:t>
            </a:r>
            <a:r>
              <a:rPr dirty="0" sz="1100" spc="12" u="sng">
                <a:solidFill>
                  <a:srgbClr val="fffefe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BENWB+SuisseNeue-Medium"/>
                <a:cs typeface="FBENWB+SuisseNeue-Medium"/>
              </a:rPr>
              <a:t>EN</a:t>
            </a:r>
            <a:r>
              <a:rPr dirty="0" sz="1100" spc="31" u="sng">
                <a:solidFill>
                  <a:srgbClr val="fffefe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100" spc="-11" u="sng">
                <a:solidFill>
                  <a:srgbClr val="fffefe"/>
                </a:solidFill>
                <a:latin typeface="FBENWB+SuisseNeue-Medium"/>
                <a:cs typeface="FBENWB+SuisseNeue-Medium"/>
              </a:rPr>
              <a:t>VERVOLG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26437" y="7684449"/>
            <a:ext cx="343789" cy="18062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fffefe"/>
                </a:solidFill>
                <a:latin typeface="FBENWB+SuisseNeue-Medium"/>
                <a:cs typeface="FBENWB+SuisseNeue-Medium"/>
              </a:rPr>
              <a:t>42</a:t>
            </a:r>
          </a:p>
          <a:p>
            <a:pPr marL="0" marR="0">
              <a:lnSpc>
                <a:spcPts val="1404"/>
              </a:lnSpc>
              <a:spcBef>
                <a:spcPts val="2817"/>
              </a:spcBef>
              <a:spcAft>
                <a:spcPts val="0"/>
              </a:spcAft>
            </a:pP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42</a:t>
            </a:r>
          </a:p>
          <a:p>
            <a:pPr marL="13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43</a:t>
            </a:r>
          </a:p>
          <a:p>
            <a:pPr marL="279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43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39999" y="8207485"/>
            <a:ext cx="4260418" cy="12832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efe"/>
                </a:solidFill>
                <a:latin typeface="FSIABB+Rather-Regular"/>
                <a:cs typeface="FSIABB+Rather-Regular"/>
              </a:rPr>
              <a:t>5.1</a:t>
            </a:r>
            <a:r>
              <a:rPr dirty="0" sz="1100" spc="1170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WELKE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ONTBREKEN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IN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HET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RAPPORT?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fffefe"/>
                </a:solidFill>
                <a:latin typeface="FSIABB+Rather-Regular"/>
                <a:cs typeface="FSIABB+Rather-Regular"/>
              </a:rPr>
              <a:t>5.2</a:t>
            </a:r>
            <a:r>
              <a:rPr dirty="0" sz="1100" spc="871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spc="-10" u="sng">
                <a:solidFill>
                  <a:srgbClr val="fffefe"/>
                </a:solidFill>
                <a:latin typeface="FSIABB+Rather-Regular"/>
                <a:cs typeface="FSIABB+Rather-Regular"/>
              </a:rPr>
              <a:t>RANDVOORWAARDEN</a:t>
            </a:r>
            <a:r>
              <a:rPr dirty="0" sz="1100" spc="10" u="sng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VOOR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HERSTEL</a:t>
            </a:r>
          </a:p>
          <a:p>
            <a:pPr marL="0" marR="0">
              <a:lnSpc>
                <a:spcPts val="14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1100">
                <a:solidFill>
                  <a:srgbClr val="fffefe"/>
                </a:solidFill>
                <a:latin typeface="FSIABB+Rather-Regular"/>
                <a:cs typeface="FSIABB+Rather-Regular"/>
              </a:rPr>
              <a:t>5.3</a:t>
            </a:r>
            <a:r>
              <a:rPr dirty="0" sz="1100" spc="837">
                <a:solidFill>
                  <a:srgbClr val="fffefe"/>
                </a:solidFill>
                <a:latin typeface="FSIABB+Rather-Regular"/>
                <a:cs typeface="FSIABB+Rather-Regular"/>
              </a:rPr>
              <a:t> </a:t>
            </a:r>
            <a:r>
              <a:rPr dirty="0" sz="1100" u="sng">
                <a:solidFill>
                  <a:srgbClr val="fffefe"/>
                </a:solidFill>
                <a:latin typeface="FSIABB+Rather-Regular"/>
                <a:cs typeface="FSIABB+Rather-Regular"/>
              </a:rPr>
              <a:t>VERVOLG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39999" y="9865089"/>
            <a:ext cx="2703042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BIJLAGE</a:t>
            </a:r>
            <a:r>
              <a:rPr dirty="0" sz="1100" spc="26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1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TRAJECTOMSCHRIJVING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26626" y="9865089"/>
            <a:ext cx="345186" cy="20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00000"/>
                </a:solidFill>
                <a:latin typeface="RDJNOA+SuisseNeue-Medium"/>
                <a:cs typeface="RDJNOA+SuisseNeue-Medium"/>
              </a:rPr>
              <a:t>44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40002" y="5496700"/>
            <a:ext cx="5759996" cy="5004003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68599" y="219541"/>
            <a:ext cx="5636894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(waardoor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Constructies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vóór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paalde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datum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sterk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Flexibiliteit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uitzonderingen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helpen.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99" y="12945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68599" y="1286341"/>
            <a:ext cx="5645023" cy="2156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fonds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subsidiemogelijkheid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voorzieningen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diëtist,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studiekosten,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luchtigs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pretparkbezoek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cursus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oplossing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relatie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keren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uitkomst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bieden.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(samen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begeleider)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indienen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waarborg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maatwerk-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mensgericht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context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casus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uitgekeerd.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allerlei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opgetuigd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gebruik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(willen)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inspiratie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opgedaan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reeds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fondsen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individuele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gerust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stellen: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terugbetaald.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36059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68599" y="3597741"/>
            <a:ext cx="5669026" cy="1800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logica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behandeling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lichten).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Commissie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Werkelijke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oordeelt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maatwerkgericht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meegenomen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toegelicht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verstoorde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gezinsverhoudingen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ervoor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betekent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geholpen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betekent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gerelateerd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geholpen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kijken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daadwerkelijke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(inclusief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onafhankelijk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beoordeeld.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5562939"/>
            <a:ext cx="5140198" cy="489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35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Do’s</a:t>
            </a:r>
            <a:r>
              <a:rPr dirty="0" sz="1000" spc="55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en</a:t>
            </a:r>
            <a:r>
              <a:rPr dirty="0" sz="1000" spc="2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 spc="-12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don’ts</a:t>
            </a:r>
          </a:p>
          <a:p>
            <a:pPr marL="317500" marR="0">
              <a:lnSpc>
                <a:spcPts val="1285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Doorverwijzen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zonder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warme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QQGRCP+SuisseWorks-Medium"/>
                <a:cs typeface="QQGRCP+SuisseWorks-Medium"/>
              </a:rPr>
              <a:t>overdracht.</a:t>
            </a:r>
            <a:r>
              <a:rPr dirty="0" sz="1000" spc="11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iets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3">
                <a:solidFill>
                  <a:srgbClr val="000000"/>
                </a:solidFill>
                <a:latin typeface="QQGRCP+SuisseWorks-Medium"/>
                <a:cs typeface="QQGRCP+SuisseWorks-Medium"/>
              </a:rPr>
              <a:t>deze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57499" y="6041602"/>
            <a:ext cx="5144897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zich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continue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afvragen: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stuur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40">
                <a:solidFill>
                  <a:srgbClr val="000000"/>
                </a:solidFill>
                <a:latin typeface="QQGRCP+SuisseWorks-Medium"/>
                <a:cs typeface="QQGRCP+SuisseWorks-Medium"/>
              </a:rPr>
              <a:t>ze</a:t>
            </a:r>
            <a:r>
              <a:rPr dirty="0" sz="1000" spc="4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nu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kastje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muur?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7499" y="6524202"/>
            <a:ext cx="5075935" cy="582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mogelijkheid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QQGRCP+SuisseWorks-Medium"/>
                <a:cs typeface="QQGRCP+SuisseWorks-Medium"/>
              </a:rPr>
              <a:t>geven</a:t>
            </a:r>
            <a:r>
              <a:rPr dirty="0" sz="1000" spc="1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zelf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stem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 spc="-16">
                <a:solidFill>
                  <a:srgbClr val="000000"/>
                </a:solidFill>
                <a:latin typeface="QQGRCP+SuisseWorks-Medium"/>
                <a:cs typeface="QQGRCP+SuisseWorks-Medium"/>
              </a:rPr>
              <a:t>keuze</a:t>
            </a:r>
            <a:r>
              <a:rPr dirty="0" sz="1000" spc="16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40">
                <a:solidFill>
                  <a:srgbClr val="000000"/>
                </a:solidFill>
                <a:latin typeface="QQGRCP+SuisseWorks-Medium"/>
                <a:cs typeface="QQGRCP+SuisseWorks-Medium"/>
              </a:rPr>
              <a:t>ze</a:t>
            </a:r>
            <a:r>
              <a:rPr dirty="0" sz="1000" spc="4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willen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praten.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mismatch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altijd: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er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nog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andere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route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is.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57499" y="7197302"/>
            <a:ext cx="5230241" cy="582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begeleiding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invullen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middel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contact-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vormen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als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afstandelijk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kunnen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worden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ervaren</a:t>
            </a:r>
            <a:r>
              <a:rPr dirty="0" sz="1000" spc="1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(zoals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webcare,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chatfunc-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tie,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telkens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andere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medewerker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hulpverlener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reageert).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57499" y="7870402"/>
            <a:ext cx="5046726" cy="582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begeleider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echt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affiniteit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kennis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hebben.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ervaringsdeskundige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peer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educator,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goed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getraind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aanzien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hulpaanbod,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hier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uitkomst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bieden.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57499" y="8543503"/>
            <a:ext cx="5177155" cy="772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Besef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beroep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(publieke)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voorzieningen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3">
                <a:solidFill>
                  <a:srgbClr val="000000"/>
                </a:solidFill>
                <a:latin typeface="QQGRCP+SuisseWorks-Medium"/>
                <a:cs typeface="QQGRCP+SuisseWorks-Medium"/>
              </a:rPr>
              <a:t>deze</a:t>
            </a:r>
            <a:r>
              <a:rPr dirty="0" sz="1000" spc="2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doelgroep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definitie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heikel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punt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is.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aantal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geeft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bang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 spc="-40">
                <a:solidFill>
                  <a:srgbClr val="000000"/>
                </a:solidFill>
                <a:latin typeface="QQGRCP+SuisseWorks-Medium"/>
                <a:cs typeface="QQGRCP+SuisseWorks-Medium"/>
              </a:rPr>
              <a:t>ze</a:t>
            </a:r>
            <a:r>
              <a:rPr dirty="0" sz="1000" spc="4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33">
                <a:solidFill>
                  <a:srgbClr val="000000"/>
                </a:solidFill>
                <a:latin typeface="QQGRCP+SuisseWorks-Medium"/>
                <a:cs typeface="QQGRCP+SuisseWorks-Medium"/>
              </a:rPr>
              <a:t>zo’n</a:t>
            </a:r>
            <a:r>
              <a:rPr dirty="0" sz="1000" spc="3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bijdrage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zouden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moeten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terugbetalen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fraude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beschuldigd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6">
                <a:solidFill>
                  <a:srgbClr val="000000"/>
                </a:solidFill>
                <a:latin typeface="QQGRCP+SuisseWorks-Medium"/>
                <a:cs typeface="QQGRCP+SuisseWorks-Medium"/>
              </a:rPr>
              <a:t>wor-</a:t>
            </a:r>
          </a:p>
          <a:p>
            <a:pPr marL="0" marR="0">
              <a:lnSpc>
                <a:spcPts val="1285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Coulance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hierbij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sleutelwoord: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‘Geef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slack.’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57499" y="9407103"/>
            <a:ext cx="5233669" cy="963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Oordelen.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verleiding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groot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normatief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advies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QQGRCP+SuisseWorks-Medium"/>
                <a:cs typeface="QQGRCP+SuisseWorks-Medium"/>
              </a:rPr>
              <a:t>geven</a:t>
            </a:r>
            <a:r>
              <a:rPr dirty="0" sz="1000" spc="1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7">
                <a:solidFill>
                  <a:srgbClr val="000000"/>
                </a:solidFill>
                <a:latin typeface="QQGRCP+SuisseWorks-Medium"/>
                <a:cs typeface="QQGRCP+SuisseWorks-Medium"/>
              </a:rPr>
              <a:t>over</a:t>
            </a:r>
            <a:r>
              <a:rPr dirty="0" sz="1000" spc="17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hoe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jonge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mensen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geld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omgaan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(zie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hierboven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aanzien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onze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reactie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geopperde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idee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investeren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Crypto).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echter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aangegeven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vrijblijvend,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oordeelvrij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advies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willen.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40002" y="228701"/>
            <a:ext cx="5759996" cy="1956003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57499" y="323297"/>
            <a:ext cx="5220082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kansen!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42">
                <a:solidFill>
                  <a:srgbClr val="000000"/>
                </a:solidFill>
                <a:latin typeface="QQGRCP+SuisseWorks-Medium"/>
                <a:cs typeface="QQGRCP+SuisseWorks-Medium"/>
              </a:rPr>
              <a:t>Wat</a:t>
            </a:r>
            <a:r>
              <a:rPr dirty="0" sz="1000" spc="4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nu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niet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4">
                <a:solidFill>
                  <a:srgbClr val="000000"/>
                </a:solidFill>
                <a:latin typeface="QQGRCP+SuisseWorks-Medium"/>
                <a:cs typeface="QQGRCP+SuisseWorks-Medium"/>
              </a:rPr>
              <a:t>relevant</a:t>
            </a:r>
            <a:r>
              <a:rPr dirty="0" sz="1000" spc="14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genoeg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lijkt,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QQGRCP+SuisseWorks-Medium"/>
                <a:cs typeface="QQGRCP+SuisseWorks-Medium"/>
              </a:rPr>
              <a:t>wat</a:t>
            </a:r>
            <a:r>
              <a:rPr dirty="0" sz="1000" spc="2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er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misschien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helemaal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niet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later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moment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hard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nodig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zijn.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Benader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aanbod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binnen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kindregeling.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7499" y="996397"/>
            <a:ext cx="5111622" cy="391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Deadlines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stellen.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waar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3">
                <a:solidFill>
                  <a:srgbClr val="000000"/>
                </a:solidFill>
                <a:latin typeface="QQGRCP+SuisseWorks-Medium"/>
                <a:cs typeface="QQGRCP+SuisseWorks-Medium"/>
              </a:rPr>
              <a:t>deze</a:t>
            </a:r>
            <a:r>
              <a:rPr dirty="0" sz="1000" spc="2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onvermijdelijk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QQGRCP+SuisseWorks-Medium"/>
                <a:cs typeface="QQGRCP+SuisseWorks-Medium"/>
              </a:rPr>
              <a:t>reken</a:t>
            </a:r>
            <a:r>
              <a:rPr dirty="0" sz="1000" spc="11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ruimte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uitzonderingen.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7499" y="1478997"/>
            <a:ext cx="5235067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Uitzonderingen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maken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(waar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3">
                <a:solidFill>
                  <a:srgbClr val="000000"/>
                </a:solidFill>
                <a:latin typeface="QQGRCP+SuisseWorks-Medium"/>
                <a:cs typeface="QQGRCP+SuisseWorks-Medium"/>
              </a:rPr>
              <a:t>deze</a:t>
            </a:r>
            <a:r>
              <a:rPr dirty="0" sz="1000" spc="2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normaliter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niet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zijn).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Eventuele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kosten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gemeente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maatschappelijke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organisatie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maakt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 spc="-33">
                <a:solidFill>
                  <a:srgbClr val="000000"/>
                </a:solidFill>
                <a:latin typeface="QQGRCP+SuisseWorks-Medium"/>
                <a:cs typeface="QQGRCP+SuisseWorks-Medium"/>
              </a:rPr>
              <a:t>zo’n</a:t>
            </a:r>
            <a:r>
              <a:rPr dirty="0" sz="1000" spc="3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uitzondering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kunnen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achteraf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verrekend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worden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(buiten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2327309"/>
            <a:ext cx="5862066" cy="410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4.3</a:t>
            </a:r>
            <a:r>
              <a:rPr dirty="0" sz="1200" spc="69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22" u="sng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200" spc="22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WERKT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</a:p>
          <a:p>
            <a:pPr marL="36576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(GEHAD)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2886541"/>
            <a:ext cx="5861177" cy="911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bedoelde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beleidskeuzes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dium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ondervangen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degenen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daarmee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complexiteit,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ingewikkeld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onderlinge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verhoudingen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liggen,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uitwerking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64" y="3953341"/>
            <a:ext cx="5902615" cy="1978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on-</a:t>
            </a:r>
          </a:p>
          <a:p>
            <a:pPr marL="3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voldoende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‘nummertje’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3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nauwelijks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voelbaar.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</a:p>
          <a:p>
            <a:pPr marL="3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opgelopen.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repareren.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</a:p>
          <a:p>
            <a:pPr marL="3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beschadigde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vertrouwensband.</a:t>
            </a:r>
          </a:p>
          <a:p>
            <a:pPr marL="3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</a:p>
          <a:p>
            <a:pPr marL="3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professionals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3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signalen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verrast</a:t>
            </a:r>
          </a:p>
          <a:p>
            <a:pPr marL="35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gereageerd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(‘Die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hoor..!’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):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dergelijke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reactie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levingswereld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ondoorgrondelijk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onbereikbaar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aanbod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64" y="6096339"/>
            <a:ext cx="1726438" cy="1883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Belangrijke</a:t>
            </a:r>
            <a:r>
              <a:rPr dirty="0" sz="1000" spc="21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ingediënten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64" y="64507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68564" y="6442540"/>
            <a:ext cx="5680710" cy="2511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individu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medewerkers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Belastingdienst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gezorgd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opgegroeid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willigen: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omwille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betere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uitvoering.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periodiek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terugkerende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sessies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organiseren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beleidsmedewerkers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communicatiemedewerkers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feedback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gevraagd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bepaalde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uitgelegd.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mooi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toetsmoment: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heroverwegen.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omstandigheden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merkten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(hoewel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positief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gereageerd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aanwezigheid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medewerkers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Financiën;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betrokkenen.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64" y="91177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68564" y="9109541"/>
            <a:ext cx="5581778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ontzettend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uitwerking.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bedoeld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inflatie,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energiearmoede,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kwetsbare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positie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ontspanning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kind-zijn.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beschermen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805759" y="4275538"/>
            <a:ext cx="5301475" cy="12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40002" y="1059700"/>
            <a:ext cx="5759996" cy="2502001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68599" y="397341"/>
            <a:ext cx="5650356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waarschijnlijk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terugzien.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Mensgerichte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flexibele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oplossingen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noodzakelijk.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1117939"/>
            <a:ext cx="1060323" cy="1883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35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Do’s</a:t>
            </a:r>
            <a:r>
              <a:rPr dirty="0" sz="1000" spc="55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en</a:t>
            </a:r>
            <a:r>
              <a:rPr dirty="0" sz="1000" spc="2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 spc="-12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don’ts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57499" y="1406102"/>
            <a:ext cx="5197983" cy="391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Wanneer</a:t>
            </a:r>
            <a:r>
              <a:rPr dirty="0" sz="1000" spc="1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betrekt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beleidsvorming/uitvoering,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houd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rekening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behoeften.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Kost</a:t>
            </a:r>
            <a:r>
              <a:rPr dirty="0" sz="1000" spc="1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deelname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tijd?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Betaal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40">
                <a:solidFill>
                  <a:srgbClr val="000000"/>
                </a:solidFill>
                <a:latin typeface="QQGRCP+SuisseWorks-Medium"/>
                <a:cs typeface="QQGRCP+SuisseWorks-Medium"/>
              </a:rPr>
              <a:t>ze</a:t>
            </a:r>
            <a:r>
              <a:rPr dirty="0" sz="1000" spc="4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tijd.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7499" y="1888702"/>
            <a:ext cx="5164836" cy="772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Eénmalig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feedback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vragen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concrete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interventie,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zonder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QQGRCP+SuisseWorks-Medium"/>
                <a:cs typeface="QQGRCP+SuisseWorks-Medium"/>
              </a:rPr>
              <a:t>verder</a:t>
            </a:r>
            <a:r>
              <a:rPr dirty="0" sz="1000" spc="11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con-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tact.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enkel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halen;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niet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brengen.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Maak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contact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ook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7">
                <a:solidFill>
                  <a:srgbClr val="000000"/>
                </a:solidFill>
                <a:latin typeface="QQGRCP+SuisseWorks-Medium"/>
                <a:cs typeface="QQGRCP+SuisseWorks-Medium"/>
              </a:rPr>
              <a:t>waar-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devol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(bijvoorbeeld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door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ook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kennis/vaardigheden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delen,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vergoeding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bieden,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QQGRCP+SuisseWorks-Medium"/>
                <a:cs typeface="QQGRCP+SuisseWorks-Medium"/>
              </a:rPr>
              <a:t>zelfs</a:t>
            </a:r>
            <a:r>
              <a:rPr dirty="0" sz="1000" spc="1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betaalde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(bij)baan).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7499" y="2752302"/>
            <a:ext cx="5044821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Doorlopend,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periodiek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contact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tussen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ambtenaren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facilite-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57499" y="3234902"/>
            <a:ext cx="3882389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Participatie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na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één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gesprek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als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afgerond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beschouwen.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4105309"/>
            <a:ext cx="5781598" cy="410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4.4</a:t>
            </a:r>
            <a:r>
              <a:rPr dirty="0" sz="1200" spc="73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ERKEN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GEDUPEERD,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LEG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</a:p>
          <a:p>
            <a:pPr marL="36576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GEBEUREN,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LEG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114" u="sng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200" spc="114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DOET.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99" y="4664541"/>
            <a:ext cx="5887465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verantwoording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transparantie.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begrijpen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steeds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helemaal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precies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consequenties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gewerkt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begrijpelijk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vasthouden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berichtgeving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sociale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media.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wantrouwen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belemmert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erkend.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99" y="6264741"/>
            <a:ext cx="5892292" cy="162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transparante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doelgroep-sensitieve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leggen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precies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veranderd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incorporeren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doelgroep-sensitieve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uitleg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waarschijnlijk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behoorlijke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gelieerde)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instanties.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verandering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Werken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verandert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uitgevoerd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positieve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extern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communiceren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kwaliteit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uitvoering,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9999" y="8052138"/>
            <a:ext cx="1785873" cy="1883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ingrediënten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9999" y="84065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68599" y="8398341"/>
            <a:ext cx="5546598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zodanig: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slachtoffer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creëer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transparantie.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39999" y="91177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68599" y="9109541"/>
            <a:ext cx="5624322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Creëer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ontmoetingen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medewerkers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betrokken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uitvoering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beleidskeuzes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stellen,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feedback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verhaal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mooie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tegelijkertijd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verbeteren.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39999" y="10184577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68599" y="10176341"/>
            <a:ext cx="5606034" cy="200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Besluitvorming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40002" y="3525698"/>
            <a:ext cx="5759996" cy="2330996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68599" y="397341"/>
            <a:ext cx="5616321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politieke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ambtelijke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processen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gemakkelijk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toegankelijk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transparantie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bieden.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laagdrempelige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informatieve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kalender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tijdlijn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Toeslagenschandaalkalender,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noemde).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gemakkelijk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verwachten.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streefdata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gehaald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verzacht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hope-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loosheid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(‘Ze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beloven’).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99" y="2005777"/>
            <a:ext cx="191281" cy="1082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20"/>
              </a:lnSpc>
              <a:spcBef>
                <a:spcPts val="577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68599" y="1997541"/>
            <a:ext cx="5670931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Benoem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adresseer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transparant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pijnlijke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oorzaken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institutioneel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racisme)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bijgedragen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oorzaak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constatering.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overtuigend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genoeg)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angst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herhaling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blijven.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8599" y="2886541"/>
            <a:ext cx="5662422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Uitleggen,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benoemen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essentiële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kwalitatieve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ontmoeten.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3607139"/>
            <a:ext cx="5428107" cy="489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35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Do’s</a:t>
            </a:r>
            <a:r>
              <a:rPr dirty="0" sz="1000" spc="55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en</a:t>
            </a:r>
            <a:r>
              <a:rPr dirty="0" sz="1000" spc="2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 spc="-12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don’ts</a:t>
            </a:r>
          </a:p>
          <a:p>
            <a:pPr marL="317500" marR="0">
              <a:lnSpc>
                <a:spcPts val="1285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Inzichtelijk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maken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waarom</a:t>
            </a:r>
            <a:r>
              <a:rPr dirty="0" sz="1000" spc="1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QQGRCP+SuisseWorks-Medium"/>
                <a:cs typeface="QQGRCP+SuisseWorks-Medium"/>
              </a:rPr>
              <a:t>‘de</a:t>
            </a:r>
            <a:r>
              <a:rPr dirty="0" sz="1000" spc="2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dingen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zoals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40">
                <a:solidFill>
                  <a:srgbClr val="000000"/>
                </a:solidFill>
                <a:latin typeface="QQGRCP+SuisseWorks-Medium"/>
                <a:cs typeface="QQGRCP+SuisseWorks-Medium"/>
              </a:rPr>
              <a:t>ze</a:t>
            </a:r>
            <a:r>
              <a:rPr dirty="0" sz="1000" spc="4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zijn’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(zoals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bijvoorbeeld: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7499" y="4085802"/>
            <a:ext cx="4599433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waarom</a:t>
            </a:r>
            <a:r>
              <a:rPr dirty="0" sz="1000" spc="1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hulp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gemeentes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verschillend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georganiseerd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57499" y="4377902"/>
            <a:ext cx="5110354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Don’t: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lastige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gesprek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(bijvoorbeeld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kinderen,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wanneer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dui-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niet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ingewilligd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kunnen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worden),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vermijden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lang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uitstellen.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7499" y="5051002"/>
            <a:ext cx="5055108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Laagdrempelige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toelichting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QQGRCP+SuisseWorks-Medium"/>
                <a:cs typeface="QQGRCP+SuisseWorks-Medium"/>
              </a:rPr>
              <a:t>keuzes</a:t>
            </a:r>
            <a:r>
              <a:rPr dirty="0" sz="1000" spc="11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liefst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40">
                <a:solidFill>
                  <a:srgbClr val="000000"/>
                </a:solidFill>
                <a:latin typeface="QQGRCP+SuisseWorks-Medium"/>
                <a:cs typeface="QQGRCP+SuisseWorks-Medium"/>
              </a:rPr>
              <a:t>zo</a:t>
            </a:r>
            <a:r>
              <a:rPr dirty="0" sz="1000" spc="4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snel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na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bekendma-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king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QQGRCP+SuisseWorks-Medium"/>
                <a:cs typeface="QQGRCP+SuisseWorks-Medium"/>
              </a:rPr>
              <a:t>keuzes</a:t>
            </a:r>
            <a:r>
              <a:rPr dirty="0" sz="1000" spc="11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laagdrempelig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maken.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57499" y="5533602"/>
            <a:ext cx="4305427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QQGRCP+SuisseWorks-Medium"/>
                <a:cs typeface="QQGRCP+SuisseWorks-Medium"/>
              </a:rPr>
              <a:t>Do: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Ook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meest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pijnlijke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punten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transparant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direct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benoemen.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99" y="6024482"/>
            <a:ext cx="3160573" cy="2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BENWB+SuisseNeue-Medium"/>
                <a:cs typeface="FBENWB+SuisseNeue-Medium"/>
              </a:rPr>
              <a:t>5</a:t>
            </a:r>
            <a:r>
              <a:rPr dirty="0" sz="1600" spc="677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6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REFLECTIE</a:t>
            </a:r>
            <a:r>
              <a:rPr dirty="0" sz="1600" spc="27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600" spc="-22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EN</a:t>
            </a:r>
            <a:r>
              <a:rPr dirty="0" sz="1600" spc="54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600" spc="-26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VERVOLG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9999" y="6442540"/>
            <a:ext cx="5875781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hoofdstuk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neemt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vrijheid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visie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proces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daaromheen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reflecteren.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waarborgen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maximaal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diegenen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korte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kaart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uitkomst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9999" y="7509341"/>
            <a:ext cx="5903722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gekregen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organiseren.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voorwaarden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toegelicht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bijlage,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114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ondanks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luisterend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flexibel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opstelde,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ingegeven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leefwereld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wijzigingen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voorstelden.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verloop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hoopgevend,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punten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afronding,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onbenoemd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39999" y="9261510"/>
            <a:ext cx="4600650" cy="232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5.1</a:t>
            </a:r>
            <a:r>
              <a:rPr dirty="0" sz="1200" spc="101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ONTBREKEN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RAPPORT?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39999" y="9642942"/>
            <a:ext cx="5844413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input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betekent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perspectief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indivi-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heden)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opgesteld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Reflectie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‘meta’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problematiek,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kwesties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termijn,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ontbreken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grotendeels.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39999" y="397341"/>
            <a:ext cx="5796407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eventuele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onderwijsachterstanden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opgelopen,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opgelopen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trauma’s,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ontwikkelachter-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–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risico’s.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lopen?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woorden: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álle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opgevolgd,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perspectieven.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999" y="1108541"/>
            <a:ext cx="5881243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institutioneel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racisme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prominent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vertegenwoordigd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gebleken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speelde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Belastingdienst,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details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diepgaande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reflecteren.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ontbreekt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biedt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vertrouwensbreuk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repareren.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99" y="2682909"/>
            <a:ext cx="3239110" cy="232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5.2</a:t>
            </a:r>
            <a:r>
              <a:rPr dirty="0" sz="1200" spc="68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11" u="sng">
                <a:solidFill>
                  <a:srgbClr val="000000"/>
                </a:solidFill>
                <a:latin typeface="FSIABB+Rather-Regular"/>
                <a:cs typeface="FSIABB+Rather-Regular"/>
              </a:rPr>
              <a:t>RANDVOORWAARDEN</a:t>
            </a:r>
            <a:r>
              <a:rPr dirty="0" sz="1200" spc="11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10" u="sng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200" spc="1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3064341"/>
            <a:ext cx="5871592" cy="1622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essentieel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effectiviteit.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samenhang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daadwerkelijke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verandering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sym-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biotisch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overzichtelijke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bundelen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zinvol,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transparant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proactief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communiceert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Hetzelfde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andersom: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flinke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verandering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werkwijze,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gericht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sterk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bevelen;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‘kopje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onder’,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Beide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typen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parallel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opgevolgd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4842341"/>
            <a:ext cx="5865494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meermaals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gesteld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rekening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handelingsperspectief,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uitvoerbaar-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heid,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haalbaarheid.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bewust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politieke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maatschappelijke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speelveld,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juridische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consequenties,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mandaat,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budget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tempo,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realiseren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6">
                <a:solidFill>
                  <a:srgbClr val="000000"/>
                </a:solidFill>
                <a:latin typeface="FSIABB+Rather-Regular"/>
                <a:cs typeface="FSIABB+Rather-Regular"/>
              </a:rPr>
              <a:t>Voorop</a:t>
            </a:r>
            <a:r>
              <a:rPr dirty="0" sz="1000" spc="1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geprobeerd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3">
                <a:solidFill>
                  <a:srgbClr val="000000"/>
                </a:solidFill>
                <a:latin typeface="FSIABB+Rather-Regular"/>
                <a:cs typeface="FSIABB+Rather-Regular"/>
              </a:rPr>
              <a:t>Toch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handelingsperspectief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uitvoer-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baarheid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nauwelijks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gewaagd.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afhankelijk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praktische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politieke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ambtelijke)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daadkracht.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6442541"/>
            <a:ext cx="5853430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belevings-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Gedurende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bemerkten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algemeen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opstelt.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‘filter’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expliciteren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blauwe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envelop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logo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Belastingdienst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tekenend,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hopelijk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inmiddels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overbodig.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houding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behoudt.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8016909"/>
            <a:ext cx="1225600" cy="232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5.3</a:t>
            </a:r>
            <a:r>
              <a:rPr dirty="0" sz="1200" spc="65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VERVOLG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8398341"/>
            <a:ext cx="5906516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Voorliggend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najaar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2022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combinatie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samenvatting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speciaal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gedeeld.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korte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termijn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schriftelijk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voorliggend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openbare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reactie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álle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reactie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bevatten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opgevolgd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ontvangen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9820741"/>
            <a:ext cx="5780532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precies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termijn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uitgevoerd,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terugkoppeling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terugkoppeling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keur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zodra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definitief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39999" y="397341"/>
            <a:ext cx="5845428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opgevolgd),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toegelicht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besproken.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middels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(digitale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fysieke)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ontmoeting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tweerichtingsverkeer: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feedback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uitgewerkt.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999" y="1464141"/>
            <a:ext cx="5886323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zeker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pijnlijke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context,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ontzettend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bijzonder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bewonderingswaardig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pijnlijke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draait.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99" y="2646282"/>
            <a:ext cx="3852469" cy="2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15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BIJLAGE</a:t>
            </a:r>
            <a:r>
              <a:rPr dirty="0" sz="1600" spc="47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6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TRAJECTOMSCHRIJVING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3064341"/>
            <a:ext cx="5776849" cy="911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onafhankelijk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innovatiebureau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19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complexe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maatschappelijke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vraagstukken.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zo’n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50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medewerkers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maatschappelijke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projecten,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variërend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(onderwijs)projecten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mentale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gezondheid,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arbeidsparticipatie,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digitale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weerbaarheid,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armoedepreventie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emancipatie.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4131141"/>
            <a:ext cx="5843651" cy="73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projecten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programma’s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betrokken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centraal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facetten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derwerp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kern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begrijpen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betrok-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ken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organisaties,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onderwerpen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gegaan.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5020141"/>
            <a:ext cx="5839078" cy="2156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2022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gevraagd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organiseren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beleidsinvulling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focus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ondersteuning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focus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enerzijds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reeds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beleidskeu-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tegemoetkoming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ontvangen),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anderzijds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centraal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stond.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afloop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gehoord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(bescheiden)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bijgedragen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5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 spc="5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slotte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visie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participatie-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inspraakmogelijkheden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voorwaarden)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7331541"/>
            <a:ext cx="5900166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kreeg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periode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juni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2022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september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2022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minstens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100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spreken.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  <a:r>
              <a:rPr dirty="0" sz="1000" spc="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gedurende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wenselijk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resultaten.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juli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2022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tussenrapportage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geleverd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vroegtijdige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gegeven.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8753942"/>
            <a:ext cx="5833618" cy="378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Voorafgaand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rand-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voorwaarden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vastgelegd,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waaronder: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68599" y="9295578"/>
            <a:ext cx="191281" cy="19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7199" y="9287342"/>
            <a:ext cx="5324982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Onafhankelijke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advisering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-</a:t>
            </a:r>
            <a:r>
              <a:rPr dirty="0" sz="1000" spc="-2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gekregen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rapportage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onafhankelijk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tussentijds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inzage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gekregen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resultaten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ject,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FSIABB+Rather-Regular"/>
                <a:cs typeface="FSIABB+Rather-Regular"/>
              </a:rPr>
              <a:t>thema’s</a:t>
            </a:r>
            <a:r>
              <a:rPr dirty="0" sz="1000" spc="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verdieping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verdienen.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eigenhandig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teksten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redigeren.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68599" y="405577"/>
            <a:ext cx="191281" cy="3037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20"/>
              </a:lnSpc>
              <a:spcBef>
                <a:spcPts val="997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20"/>
              </a:lnSpc>
              <a:spcBef>
                <a:spcPts val="997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7199" y="397341"/>
            <a:ext cx="5452491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Commitment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-</a:t>
            </a:r>
            <a:r>
              <a:rPr dirty="0" sz="1000" spc="-2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zwakke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opvolging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bijdraagt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commitment.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betrekking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overheidsorganisaties.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aanjagende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aanjagen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opvolging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organisaties.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7199" y="1819741"/>
            <a:ext cx="5437124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aandacht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voor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de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-</a:t>
            </a:r>
            <a:r>
              <a:rPr dirty="0" sz="1000" spc="-20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tweerich-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tingsverkeer: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zeker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thematiek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(hard)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‘ha-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len’.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opbouw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nadrukkelijk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uitgebreid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luisteren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even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kwijt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kwijtraken.’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7199" y="3242141"/>
            <a:ext cx="5380101" cy="1089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BENWB+SuisseNeue-Medium"/>
                <a:cs typeface="FBENWB+SuisseNeue-Medium"/>
              </a:rPr>
              <a:t>Privacy:</a:t>
            </a:r>
            <a:r>
              <a:rPr dirty="0" sz="1000" spc="-17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privacy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vastgelegd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verwerkersovereenkomst.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gegevens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verzameld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regels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gehanteerd.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herleidbaar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individuele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18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toestemmingsverklaring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ontvangen.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4401409"/>
            <a:ext cx="1167129" cy="313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u="sng">
                <a:solidFill>
                  <a:srgbClr val="000000"/>
                </a:solidFill>
                <a:latin typeface="FSIABB+Rather-Regular"/>
                <a:cs typeface="FSIABB+Rather-Regular"/>
              </a:rPr>
              <a:t>Interviews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4842341"/>
            <a:ext cx="5912104" cy="2156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114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varieert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13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33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jaar.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Nederland.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viertal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inmiddels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buitenland.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woonachtig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Randstad,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o.a.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Westendorp,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Veendam,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Leeu-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Oosterhout,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Bosch.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uiteenlopende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terechtgekomen.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Iteratief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bleek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noodzakelijk.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oorspronkelijke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overeengekomen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werving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potentiële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bleek,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korte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tijdsbestek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waarbinnen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afgerond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onvoldoende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Uiteindelijk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opdrachtgever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besloten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kana-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(waaronder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social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mediakanalen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Uitvoeringsorganisatie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Toeslagen).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leverde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uiteindelijk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voldoende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aanmeldingen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7153741"/>
            <a:ext cx="5857113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interesse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online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landingspagina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opnemen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WhatsApp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prikten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digitaal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telefonisch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semigestructureerd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ongeveer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uur.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namen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stellen,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eventuele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beant-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Daarna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vragenlijst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Gedurende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vragenlijst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keren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aangepast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dieper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bepaalde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FSIABB+Rather-Regular"/>
                <a:cs typeface="FSIABB+Rather-Regular"/>
              </a:rPr>
              <a:t>thema’s</a:t>
            </a:r>
            <a:r>
              <a:rPr dirty="0" sz="1000" spc="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gaandeweg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bleken.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steeds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gewenste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schreven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geanonimiseerde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aantekeningen,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expliciete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toestemming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vooraf.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99" y="9024210"/>
            <a:ext cx="1652689" cy="313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u="sng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9465142"/>
            <a:ext cx="5899151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georganiseerd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Zaandam,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Amsterdam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Rotterdam.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geplande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Leeuwarden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kon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aanmeldingen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doorgaan.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33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aanwezig.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merendeel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interviewvorm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voorafgaand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39999" y="397341"/>
            <a:ext cx="5903468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subdoelen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bereiken: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vertrouwelijke,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sfeer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gecreëerd,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werkvormen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groepsgewijs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gepraat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FSIABB+Rather-Regular"/>
                <a:cs typeface="FSIABB+Rather-Regular"/>
              </a:rPr>
              <a:t>thema’s</a:t>
            </a:r>
            <a:r>
              <a:rPr dirty="0" sz="1000" spc="12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‘on-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dersteuning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ontwikkeling’.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duurde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gemiddeld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ca.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4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uur.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creatieve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genotuleerd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post-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tafel),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‘stille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notulist’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veilige,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sfeer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afnemen.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999" y="1734409"/>
            <a:ext cx="1362303" cy="313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u="sng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99" y="2175341"/>
            <a:ext cx="5851017" cy="1978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kwantitatieve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uitspraken.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privacy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beschermen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gegevens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verzameld.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algemeen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betekent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anekdotisch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lijken.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114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unieke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‘anekdo-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tisch’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bepaalde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kenmerken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bepaalde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herkenden,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gebruiken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regelmatig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onbepaalde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telwoorden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‘veel’,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‘sommige’,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gebruiken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‘enkele’,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tiental’,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exact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slechts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beperkt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specifiek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variëren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13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33.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‘jongere’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18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jaar.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oudere’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18-plussers.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4308941"/>
            <a:ext cx="5888102" cy="2333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beweegredenen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aanmelding.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(ca.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15)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ouder(s)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aangemeld: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der’.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beweegreden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informatiebehoefte: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hoopten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verwachten.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merkten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gehoord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gevraagd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frustratie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kwijt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wanhoop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aangemeld: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acuut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doorverwezen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hulpvoorzieningen.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graag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zegje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sturing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vertellen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match.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‘Ik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zorgen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gebeurt!’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6798141"/>
            <a:ext cx="5888100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melden,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tegelijkertijd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Allereerst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oproepen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vanzelfspre-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kend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bereikt: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omvang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überhaupt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bleek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reacties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oproe-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sociale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media.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constateerden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dusdanig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stressvolle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3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kennissen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familieleden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wilden: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zusjes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8753942"/>
            <a:ext cx="5911977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7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concluderen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cluderen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maatschappelijke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context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bewonderingswaardig.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7999" y="10187684"/>
            <a:ext cx="294032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46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9999" y="397341"/>
            <a:ext cx="999235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Oktober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9999" y="9642942"/>
            <a:ext cx="4391279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Auteurs: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Emma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Bennis,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Cousijn,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Pattipilohy,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2">
                <a:solidFill>
                  <a:srgbClr val="000000"/>
                </a:solidFill>
                <a:latin typeface="FSIABB+Rather-Regular"/>
                <a:cs typeface="FSIABB+Rather-Regular"/>
              </a:rPr>
              <a:t>Femke</a:t>
            </a:r>
            <a:r>
              <a:rPr dirty="0" sz="1000" spc="1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Pluymert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opnemen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(info@diversion.nl)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Cousijn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(hcousijn@diversion.nl)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2974858" y="10330769"/>
            <a:ext cx="708901" cy="12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2121671" y="10330769"/>
            <a:ext cx="810907" cy="12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24720" y="10330769"/>
            <a:ext cx="554672" cy="12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39999" y="9680615"/>
            <a:ext cx="914400" cy="127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46999" y="618705"/>
            <a:ext cx="5552998" cy="2861995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39999" y="334882"/>
            <a:ext cx="1992985" cy="2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BENWB+SuisseNeue-Medium"/>
                <a:cs typeface="FBENWB+SuisseNeue-Medium"/>
              </a:rPr>
              <a:t>1</a:t>
            </a:r>
            <a:r>
              <a:rPr dirty="0" sz="1600" spc="1046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600" spc="-11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INTRODUCTIE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7499" y="694902"/>
            <a:ext cx="5204841" cy="172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Hoe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rapport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daarin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114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veelbewogen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levens?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uitspraak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deelnemer?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voorbeeld?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hét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verhaal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ons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meeste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QQGRCP+SuisseWorks-Medium"/>
                <a:cs typeface="QQGRCP+SuisseWorks-Medium"/>
              </a:rPr>
              <a:t>bijgebleven?</a:t>
            </a:r>
            <a:r>
              <a:rPr dirty="0" sz="1000" spc="11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verlegen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jongen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moeilijk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uit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woorden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kwam,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wél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sociaal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werker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wil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worden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anderen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helpen?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jonge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meisje,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nog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jongere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zusje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hielp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lichten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daarna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3">
                <a:solidFill>
                  <a:srgbClr val="000000"/>
                </a:solidFill>
                <a:latin typeface="QQGRCP+SuisseWorks-Medium"/>
                <a:cs typeface="QQGRCP+SuisseWorks-Medium"/>
              </a:rPr>
              <a:t>zelf</a:t>
            </a:r>
            <a:r>
              <a:rPr dirty="0" sz="1000" spc="13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8">
                <a:solidFill>
                  <a:srgbClr val="000000"/>
                </a:solidFill>
                <a:latin typeface="QQGRCP+SuisseWorks-Medium"/>
                <a:cs typeface="QQGRCP+SuisseWorks-Medium"/>
              </a:rPr>
              <a:t>ver-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tellen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zij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worstelde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haar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on-kindse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verantwoordelijkheidsgevoel?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juist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QQGRCP+SuisseWorks-Medium"/>
                <a:cs typeface="QQGRCP+SuisseWorks-Medium"/>
              </a:rPr>
              <a:t>we</a:t>
            </a:r>
            <a:r>
              <a:rPr dirty="0" sz="1000" spc="2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níet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gesproken: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laatste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moment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moesten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afzeggen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toch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spannend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QQGRCP+SuisseWorks-Medium"/>
                <a:cs typeface="QQGRCP+SuisseWorks-Medium"/>
              </a:rPr>
              <a:t>was</a:t>
            </a:r>
            <a:r>
              <a:rPr dirty="0" sz="1000" spc="2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praten,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of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omdat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hun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stressvolle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 spc="-12">
                <a:solidFill>
                  <a:srgbClr val="000000"/>
                </a:solidFill>
                <a:latin typeface="QQGRCP+SuisseWorks-Medium"/>
                <a:cs typeface="QQGRCP+SuisseWorks-Medium"/>
              </a:rPr>
              <a:t>leven</a:t>
            </a:r>
            <a:r>
              <a:rPr dirty="0" sz="1000" spc="12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acuut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alle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aandacht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opeiste?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57499" y="2511002"/>
            <a:ext cx="5215255" cy="963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laat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zich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niet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4">
                <a:solidFill>
                  <a:srgbClr val="000000"/>
                </a:solidFill>
                <a:latin typeface="QQGRCP+SuisseWorks-Medium"/>
                <a:cs typeface="QQGRCP+SuisseWorks-Medium"/>
              </a:rPr>
              <a:t>vangen</a:t>
            </a:r>
            <a:r>
              <a:rPr dirty="0" sz="1000" spc="14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één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voorbeeld.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Wij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drukken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iedere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 spc="-17">
                <a:solidFill>
                  <a:srgbClr val="000000"/>
                </a:solidFill>
                <a:latin typeface="QQGRCP+SuisseWorks-Medium"/>
                <a:cs typeface="QQGRCP+SuisseWorks-Medium"/>
              </a:rPr>
              <a:t>lezer</a:t>
            </a:r>
            <a:r>
              <a:rPr dirty="0" sz="1000" spc="17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daarom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hart: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léés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25">
                <a:solidFill>
                  <a:srgbClr val="000000"/>
                </a:solidFill>
                <a:latin typeface="QQGRCP+SuisseWorks-Medium"/>
                <a:cs typeface="QQGRCP+SuisseWorks-Medium"/>
              </a:rPr>
              <a:t>van</a:t>
            </a:r>
            <a:r>
              <a:rPr dirty="0" sz="1000" spc="2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deelnemers.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Leer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40">
                <a:solidFill>
                  <a:srgbClr val="000000"/>
                </a:solidFill>
                <a:latin typeface="QQGRCP+SuisseWorks-Medium"/>
                <a:cs typeface="QQGRCP+SuisseWorks-Medium"/>
              </a:rPr>
              <a:t>ze</a:t>
            </a:r>
            <a:r>
              <a:rPr dirty="0" sz="1000" spc="4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kennen.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als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kans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krijgt: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ontmoet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35">
                <a:solidFill>
                  <a:srgbClr val="000000"/>
                </a:solidFill>
                <a:latin typeface="QQGRCP+SuisseWorks-Medium"/>
                <a:cs typeface="QQGRCP+SuisseWorks-Medium"/>
              </a:rPr>
              <a:t>ze.</a:t>
            </a:r>
            <a:r>
              <a:rPr dirty="0" sz="1000" spc="35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Alleen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op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manier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kan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écht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recht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worden</a:t>
            </a:r>
          </a:p>
          <a:p>
            <a:pPr marL="0" marR="0">
              <a:lnSpc>
                <a:spcPts val="128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gedaan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QQGRCP+SuisseWorks-Medium"/>
                <a:cs typeface="QQGRCP+SuisseWorks-Medium"/>
              </a:rPr>
              <a:t>de</a:t>
            </a:r>
            <a:r>
              <a:rPr dirty="0" sz="1000" spc="1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dappere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bijzondere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mensen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die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hebben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deelgenomen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aan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dit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tra-</a:t>
            </a:r>
          </a:p>
          <a:p>
            <a:pPr marL="0" marR="0">
              <a:lnSpc>
                <a:spcPts val="128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QGRCP+SuisseWorks-Medium"/>
                <a:cs typeface="QQGRCP+SuisseWorks-Medium"/>
              </a:rPr>
              <a:t>ject.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57" y="3597741"/>
            <a:ext cx="5878576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</a:p>
          <a:p>
            <a:pPr marL="4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ontwikkeld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ondersteu-</a:t>
            </a:r>
          </a:p>
          <a:p>
            <a:pPr marL="4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circa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95.000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0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37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jaar.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</a:p>
          <a:p>
            <a:pPr marL="42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niet-financieel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gedeelte.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afgelopen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Diversi-</a:t>
            </a:r>
          </a:p>
          <a:p>
            <a:pPr marL="4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</a:t>
            </a:r>
            <a:r>
              <a:rPr dirty="0" sz="900" baseline="33300">
                <a:solidFill>
                  <a:srgbClr val="000000"/>
                </a:solidFill>
                <a:latin typeface="FSIABB+Rather-Regular"/>
                <a:cs typeface="FSIABB+Rather-Regular"/>
              </a:rPr>
              <a:t>1</a:t>
            </a:r>
            <a:r>
              <a:rPr dirty="0" sz="900" baseline="33300" spc="9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georganiseerd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114</a:t>
            </a:r>
          </a:p>
          <a:p>
            <a:pPr marL="6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900" baseline="33299">
                <a:solidFill>
                  <a:srgbClr val="000000"/>
                </a:solidFill>
                <a:latin typeface="FSIABB+Rather-Regular"/>
                <a:cs typeface="FSIABB+Rather-Regular"/>
              </a:rPr>
              <a:t>2</a:t>
            </a:r>
            <a:r>
              <a:rPr dirty="0" sz="900" baseline="33299" spc="89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invulling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meedenken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individuele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bijlage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uitgebreid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toegelicht.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57" y="5197941"/>
            <a:ext cx="5853302" cy="73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Voorliggend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resultaat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afgesloten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reflectie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vlekken.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 spc="-33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slotte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visie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randvoorwaarden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passend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46" y="6086941"/>
            <a:ext cx="5900294" cy="18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Rit’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</a:p>
          <a:p>
            <a:pPr marL="11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Missing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Chapter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Foundation,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juni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2021),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‘(Gelijk)Waardig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Herstel’</a:t>
            </a:r>
          </a:p>
          <a:p>
            <a:pPr marL="1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betrokken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Zolderkamer),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december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2021)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Waardige</a:t>
            </a:r>
          </a:p>
          <a:p>
            <a:pPr marL="11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 spc="-16">
                <a:solidFill>
                  <a:srgbClr val="000000"/>
                </a:solidFill>
                <a:latin typeface="FSIABB+Rather-Regular"/>
                <a:cs typeface="FSIABB+Rather-Regular"/>
              </a:rPr>
              <a:t>Toekomst’</a:t>
            </a:r>
            <a:r>
              <a:rPr dirty="0" sz="1000" spc="16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Roel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’t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8">
                <a:solidFill>
                  <a:srgbClr val="000000"/>
                </a:solidFill>
                <a:latin typeface="FSIABB+Rather-Regular"/>
                <a:cs typeface="FSIABB+Rather-Regular"/>
              </a:rPr>
              <a:t>Veld,</a:t>
            </a:r>
            <a:r>
              <a:rPr dirty="0" sz="1000" spc="1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januari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2022)</a:t>
            </a:r>
            <a:r>
              <a:rPr dirty="0" sz="900" baseline="33299" spc="-12">
                <a:solidFill>
                  <a:srgbClr val="000000"/>
                </a:solidFill>
                <a:latin typeface="FSIABB+Rather-Regular"/>
                <a:cs typeface="FSIABB+Rather-Regular"/>
              </a:rPr>
              <a:t>3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bedoeld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cretisering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aangemerkte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voortkomen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vinden,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ondanks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vraagstelling,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totstandkoming,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aansluiting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zaken,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mensgericht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maatwerk,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betrekken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urgentie,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invalshoek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komstige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bekijkt,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onmisbaar.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9946" y="8042741"/>
            <a:ext cx="5864606" cy="911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bakende,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gerichte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veranderingen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transparantie,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mensgericht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geruststelling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herhalen)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minstens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groot.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halve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verleden.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9999" y="9696884"/>
            <a:ext cx="5860668" cy="57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LAUBMQ+MinionPro-Regular"/>
                <a:cs typeface="LAUBMQ+MinionPro-Regular"/>
              </a:rPr>
              <a:t>1</a:t>
            </a:r>
            <a:r>
              <a:rPr dirty="0" sz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bureau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maatschappelijke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innovatie.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spc="-17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 spc="17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informatie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website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 u="sng">
                <a:solidFill>
                  <a:srgbClr val="9454c3"/>
                </a:solidFill>
                <a:latin typeface="FSIABB+Rather-Regular"/>
                <a:cs typeface="FSIABB+Rather-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www.diversion.nl</a:t>
            </a:r>
          </a:p>
          <a:p>
            <a:pPr marL="0" marR="0">
              <a:lnSpc>
                <a:spcPts val="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2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personen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gaven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aangesproken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worden,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vanwege</a:t>
            </a:r>
          </a:p>
          <a:p>
            <a:pPr marL="0" marR="0">
              <a:lnSpc>
                <a:spcPts val="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impact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gehad.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navolging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verwijzen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rapportage</a:t>
            </a:r>
          </a:p>
          <a:p>
            <a:pPr marL="0" marR="0">
              <a:lnSpc>
                <a:spcPts val="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‘gedupeerde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kinderen’.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term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‘deelnemers’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gebruiken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álle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kinder-</a:t>
            </a:r>
          </a:p>
          <a:p>
            <a:pPr marL="0" marR="0">
              <a:lnSpc>
                <a:spcPts val="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gesproken: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zowel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interviews.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7999" y="10187684"/>
            <a:ext cx="223204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39999" y="10230286"/>
            <a:ext cx="2418855" cy="1523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3</a:t>
            </a:r>
            <a:r>
              <a:rPr dirty="0" sz="7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Leven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</a:t>
            </a:r>
            <a:r>
              <a:rPr dirty="0" sz="7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(Gelijk)waardig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herstel</a:t>
            </a:r>
            <a:r>
              <a:rPr dirty="0" sz="7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Waardige</a:t>
            </a:r>
            <a:r>
              <a:rPr dirty="0" sz="700">
                <a:solidFill>
                  <a:srgbClr val="9353c3"/>
                </a:solidFill>
                <a:latin typeface="Calibri"/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spc="-12">
                <a:solidFill>
                  <a:srgbClr val="9353c3"/>
                </a:solidFill>
                <a:latin typeface="Calibri"/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Toekomst</a:t>
            </a:r>
            <a:r>
              <a:rPr dirty="0" sz="7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39999" y="397341"/>
            <a:ext cx="5767324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uitwerkingen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voorwaarden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manieren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9999" y="1401682"/>
            <a:ext cx="2241905" cy="2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BENWB+SuisseNeue-Medium"/>
                <a:cs typeface="FBENWB+SuisseNeue-Medium"/>
              </a:rPr>
              <a:t>2</a:t>
            </a:r>
            <a:r>
              <a:rPr dirty="0" sz="1600" spc="714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6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SAMENVATTING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99" y="1819741"/>
            <a:ext cx="5875527" cy="55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Voorliggend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inzage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organiseerde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opdracht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ministerie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praatten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114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invulling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2530941"/>
            <a:ext cx="5900420" cy="1800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5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 spc="5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algemener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ad-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grondslag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concrete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ideeën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tweede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basis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input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aantal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3">
                <a:solidFill>
                  <a:srgbClr val="000000"/>
                </a:solidFill>
                <a:latin typeface="FSIABB+Rather-Regular"/>
                <a:cs typeface="FSIABB+Rather-Regular"/>
              </a:rPr>
              <a:t>do’s</a:t>
            </a:r>
            <a:r>
              <a:rPr dirty="0" sz="1000" spc="2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don’ts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opgesteld.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sterk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samenhangen,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voldoende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zinvol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oprichten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online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waardevol,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altijd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gehoord,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proactieve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rekening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hiermee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hoofdstuk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flecteren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hierop.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4486741"/>
            <a:ext cx="5873115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Kern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geeft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beperkt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richting,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context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context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114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weglaten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samenvatting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essentiële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spelen.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lezer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samenvatting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nadrukkelijk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gehele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lezen.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gezegd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praktijk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weerbarstig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begrijpen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schaars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6061109"/>
            <a:ext cx="2656789" cy="232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spc="-12" u="sng">
                <a:solidFill>
                  <a:srgbClr val="000000"/>
                </a:solidFill>
                <a:latin typeface="FSIABB+Rather-Regular"/>
                <a:cs typeface="FSIABB+Rather-Regular"/>
              </a:rPr>
              <a:t>kort</a:t>
            </a:r>
            <a:r>
              <a:rPr dirty="0" sz="1200" spc="12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zijn: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68599" y="6451938"/>
            <a:ext cx="5567680" cy="9020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RDJNOA+SuisseNeue-Medium"/>
                <a:cs typeface="RDJNOA+SuisseNeue-Medium"/>
              </a:rPr>
              <a:t>1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.</a:t>
            </a:r>
            <a:r>
              <a:rPr dirty="0" sz="1000" spc="798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Met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ieder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gedupeerd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kind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moet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op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korte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termijn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contact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zijn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geweest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over</a:t>
            </a:r>
          </a:p>
          <a:p>
            <a:pPr marL="228600" marR="0">
              <a:lnSpc>
                <a:spcPts val="127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hun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specifieke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situatie.</a:t>
            </a:r>
            <a:r>
              <a:rPr dirty="0" sz="1000" spc="-15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benaderd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slachtoffer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snel,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empa-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thisch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lotgenotencon-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faciliteren.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68599" y="7518738"/>
            <a:ext cx="5660009" cy="17910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RDJNOA+SuisseNeue-Medium"/>
                <a:cs typeface="RDJNOA+SuisseNeue-Medium"/>
              </a:rPr>
              <a:t>2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.</a:t>
            </a:r>
            <a:r>
              <a:rPr dirty="0" sz="1000" spc="594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Garandeer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dat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herstelvoorzieningen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op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best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mogelijke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manier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én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tijdig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ten</a:t>
            </a:r>
          </a:p>
          <a:p>
            <a:pPr marL="228600" marR="0">
              <a:lnSpc>
                <a:spcPts val="127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goede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komen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aan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ieder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individueel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gedupeerd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kind.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herstelvoorzienin-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versnipperd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toegankelijk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passend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individu.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niemand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schip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bo-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hulpvoorzieningen,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ontvangen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geldbedrag.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schul-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zullen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bedrag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krijgen.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worden.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centrale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inzichtelijk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persoonlijke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begeleiding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ontvangt,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flexibel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opstelt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bekijkt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uitzonderingen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68599" y="9474539"/>
            <a:ext cx="5600191" cy="9020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40">
                <a:solidFill>
                  <a:srgbClr val="e4611b"/>
                </a:solidFill>
                <a:latin typeface="RDJNOA+SuisseNeue-Medium"/>
                <a:cs typeface="RDJNOA+SuisseNeue-Medium"/>
              </a:rPr>
              <a:t>3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.</a:t>
            </a:r>
            <a:r>
              <a:rPr dirty="0" sz="1000" spc="613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Iedereen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die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vanuit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overheid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aan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herstel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werkt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heeft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direct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contact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(gehad)</a:t>
            </a:r>
          </a:p>
          <a:p>
            <a:pPr marL="228599" marR="0">
              <a:lnSpc>
                <a:spcPts val="1277"/>
              </a:lnSpc>
              <a:spcBef>
                <a:spcPts val="14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met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doelgroep.</a:t>
            </a:r>
            <a:r>
              <a:rPr dirty="0" sz="1000" spc="-18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kennen,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</a:p>
          <a:p>
            <a:pPr marL="22859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helpen.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genoeg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interventies,</a:t>
            </a:r>
          </a:p>
          <a:p>
            <a:pPr marL="22859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aansluit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leefwereld.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aandacht,</a:t>
            </a:r>
          </a:p>
          <a:p>
            <a:pPr marL="22859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verdieping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ontmoeting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werkt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bewust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7999" y="10187684"/>
            <a:ext cx="223204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97199" y="219541"/>
            <a:ext cx="5120005" cy="378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belevingswereld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toekomst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voorkomen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8599" y="762339"/>
            <a:ext cx="5596509" cy="1079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40">
                <a:solidFill>
                  <a:srgbClr val="e4611b"/>
                </a:solidFill>
                <a:latin typeface="RDJNOA+SuisseNeue-Medium"/>
                <a:cs typeface="RDJNOA+SuisseNeue-Medium"/>
              </a:rPr>
              <a:t>4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.</a:t>
            </a:r>
            <a:r>
              <a:rPr dirty="0" sz="1000" spc="567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Erken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kinderen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als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gedupeerd,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leg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uit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hoe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dit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heeft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kunnen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gebeuren,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en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wat</a:t>
            </a:r>
          </a:p>
          <a:p>
            <a:pPr marL="228600" marR="0">
              <a:lnSpc>
                <a:spcPts val="1277"/>
              </a:lnSpc>
              <a:spcBef>
                <a:spcPts val="14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je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er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als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overheid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aan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doet.</a:t>
            </a:r>
            <a:r>
              <a:rPr dirty="0" sz="1000">
                <a:solidFill>
                  <a:srgbClr val="e4611b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onbenoemd,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onvoldoende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geëxplici-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teerd.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zodanig.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gemaakt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ondoorgrondelijk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beschadigde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vertrouwen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helpen</a:t>
            </a:r>
          </a:p>
          <a:p>
            <a:pPr marL="22860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herstellen.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99" y="2290682"/>
            <a:ext cx="2013712" cy="2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BENWB+SuisseNeue-Medium"/>
                <a:cs typeface="FBENWB+SuisseNeue-Medium"/>
              </a:rPr>
              <a:t>3</a:t>
            </a:r>
            <a:r>
              <a:rPr dirty="0" sz="1600" spc="675">
                <a:solidFill>
                  <a:srgbClr val="000000"/>
                </a:solidFill>
                <a:latin typeface="FBENWB+SuisseNeue-Medium"/>
                <a:cs typeface="FBENWB+SuisseNeue-Medium"/>
              </a:rPr>
              <a:t> </a:t>
            </a:r>
            <a:r>
              <a:rPr dirty="0" sz="1600" u="sng">
                <a:solidFill>
                  <a:srgbClr val="000000"/>
                </a:solidFill>
                <a:latin typeface="FBENWB+SuisseNeue-Medium"/>
                <a:cs typeface="FBENWB+SuisseNeue-Medium"/>
              </a:rPr>
              <a:t>BEVINDINGEN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99" y="2708741"/>
            <a:ext cx="5886451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hoofdstuk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gedeeld.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doorklinken.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analyse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ontbreekt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hoofdstuk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nadrukkelijk.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hoofdstuk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4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(Aanbeve-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lingen)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hoofdstuk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5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(Reflectie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vervolg).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gedetailleerde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omschrijving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tietraject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bijlage.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bovendien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toegelicht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1">
                <a:solidFill>
                  <a:srgbClr val="000000"/>
                </a:solidFill>
                <a:latin typeface="FSIABB+Rather-Regular"/>
                <a:cs typeface="FSIABB+Rather-Regular"/>
              </a:rPr>
              <a:t>welke</a:t>
            </a:r>
            <a:r>
              <a:rPr dirty="0" sz="1000" spc="1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wél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basis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hoofdstuk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klinkt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nemer.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analyse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ontbreekt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nadrukkelijk.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volgende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hoofdstukken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aanbevelingen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reflectie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bod.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99" y="4308941"/>
            <a:ext cx="5909818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gespannen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spreken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elkaar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onvermijdelijke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uitwerking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 spc="2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heeft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lotgenotencontact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oplossingen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vindt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nadrukkelijk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keren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theorie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gebeuren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(bijvoorbeeld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afwijzingen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rondom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aanmerking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komen).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bevindingen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echter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enkel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input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vanuit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relevant.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5909141"/>
            <a:ext cx="5901943" cy="1267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33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 spc="33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slotte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vermelden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114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dusdanig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signalen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opgehaald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onmogelijk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rapport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kwijt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konden.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voorbeelden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variëren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alledaags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schrijnend.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wust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gekozen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extreem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schrijnende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voorgrond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plaatsen.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lereerst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bescherming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degenen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prominent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uitgelicht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zouden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‘normaliseren’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vaker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voorkomende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óók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kwalijke)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39999" y="7483508"/>
            <a:ext cx="1861108" cy="232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FSIABB+Rather-Regular"/>
                <a:cs typeface="FSIABB+Rather-Regular"/>
              </a:rPr>
              <a:t>3.1</a:t>
            </a:r>
            <a:r>
              <a:rPr dirty="0" sz="1200" spc="1008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ALGEMEEN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200" u="sng">
                <a:solidFill>
                  <a:srgbClr val="000000"/>
                </a:solidFill>
                <a:latin typeface="FSIABB+Rather-Regular"/>
                <a:cs typeface="FSIABB+Rather-Regular"/>
              </a:rPr>
              <a:t>BEELD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9959" y="7864940"/>
            <a:ext cx="5873663" cy="162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leeftijd,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ervaringen,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inmiddels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(minstens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drie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‘dubbel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gedupeerd’,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én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volwassen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verantwoordelijkheden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reflectievermogen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aanzien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impact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(toekom-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stige)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diversiteit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terug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impact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3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levensloop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(hebben)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beschadigd: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moeder,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</a:p>
          <a:p>
            <a:pPr marL="33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mezelf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omga,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liefde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mezelf.’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speelde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gezin.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toeslagenaffaire.’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99" y="9642940"/>
            <a:ext cx="5912866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daarnaast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onderscheid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tussen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bredere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maatschappelijke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opgroeien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moeilijk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onderscheid: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linken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álles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misgaat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toeslagenaffaire,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minder.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7999" y="10187684"/>
            <a:ext cx="223204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4422364" y="8462245"/>
            <a:ext cx="2777647" cy="185846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440002" y="2562700"/>
            <a:ext cx="3500998" cy="2319504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800000" y="1876040"/>
            <a:ext cx="4784522" cy="127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00000" y="288804"/>
            <a:ext cx="4156328" cy="33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precies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8">
                <a:solidFill>
                  <a:srgbClr val="e4611b"/>
                </a:solidFill>
                <a:latin typeface="FSIABB+Rather-Regular"/>
                <a:cs typeface="FSIABB+Rather-Regular"/>
              </a:rPr>
              <a:t>komt</a:t>
            </a:r>
            <a:r>
              <a:rPr dirty="0" sz="1800" spc="18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door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0000" y="580955"/>
            <a:ext cx="5099532" cy="1206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toeslagenaffaire,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weet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4">
                <a:solidFill>
                  <a:srgbClr val="e4611b"/>
                </a:solidFill>
                <a:latin typeface="FSIABB+Rather-Regular"/>
                <a:cs typeface="FSIABB+Rather-Regular"/>
              </a:rPr>
              <a:t>wel</a:t>
            </a:r>
            <a:r>
              <a:rPr dirty="0" sz="1800" spc="14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jeugd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één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grote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was.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32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800" spc="32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geweld,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misbruik.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 spc="-32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800" spc="32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stress,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veel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schulden.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jeugd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gehad.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27">
                <a:solidFill>
                  <a:srgbClr val="e4611b"/>
                </a:solidFill>
                <a:latin typeface="FSIABB+Rather-Regular"/>
                <a:cs typeface="FSIABB+Rather-Regular"/>
              </a:rPr>
              <a:t>Vanaf</a:t>
            </a:r>
            <a:r>
              <a:rPr dirty="0" sz="1800" spc="27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6e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deze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afgenomen.’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9" y="2175341"/>
            <a:ext cx="395859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3.1.1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7199" y="2175341"/>
            <a:ext cx="777748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URGENTIE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48958" y="2530941"/>
            <a:ext cx="2303380" cy="2156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crisissituaties.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eigenlijk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</a:p>
          <a:p>
            <a:pPr marL="38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overleven,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5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achterstand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opgelopen</a:t>
            </a:r>
          </a:p>
          <a:p>
            <a:pPr marL="7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verdwijnt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zomaar.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voel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9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gevolgen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steeds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e4611b"/>
                </a:solidFill>
                <a:latin typeface="FSIABB+Rather-Regular"/>
                <a:cs typeface="FSIABB+Rather-Regular"/>
              </a:rPr>
              <a:t>elke</a:t>
            </a:r>
            <a:r>
              <a:rPr dirty="0" sz="10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dag.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108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enige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verder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125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toekomst,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</a:p>
          <a:p>
            <a:pPr marL="143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ruimte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voor.’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9954" y="4842341"/>
            <a:ext cx="5820647" cy="555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09046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3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 spc="3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emotioneel</a:t>
            </a:r>
          </a:p>
          <a:p>
            <a:pPr marL="8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herstel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sprake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wanneer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kop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praten,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praten,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praten,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handelen.’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9960" y="5553541"/>
            <a:ext cx="5874276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verwoordde: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overheid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helemaal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dichttimme-</a:t>
            </a:r>
          </a:p>
          <a:p>
            <a:pPr marL="17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ren,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goed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mogelijk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handelen.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nú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verzuipen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daaraan?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heb-</a:t>
            </a:r>
          </a:p>
          <a:p>
            <a:pPr marL="34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reddingsboei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nodig.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iedereen!’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onrustige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bleek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veelvuldig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communicatie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doelgroep: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opdagen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laat,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bereikbaar.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zei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belafspraak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haar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suïcidepoging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gedaan.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overduidelijk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overlevingsmodus.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9960" y="7153741"/>
            <a:ext cx="5900928" cy="1089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komt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daadwerkelijk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ruimte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participatietraject.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over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zitten,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waarschijnlijk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nauwelijks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bereikt.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Nauwelijks,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traject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crisissituaties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bevonden: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deelname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wanhopige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noodkreet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alles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onze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verwijzen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hulpverlening.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9960" y="8398341"/>
            <a:ext cx="2999634" cy="1978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bestaat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matiebehoefte.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wachtstand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‘door’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wachten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staat.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8">
                <a:solidFill>
                  <a:srgbClr val="e4611b"/>
                </a:solidFill>
                <a:latin typeface="FSIABB+Rather-Regular"/>
                <a:cs typeface="FSIABB+Rather-Regular"/>
              </a:rPr>
              <a:t>‘Wor-</a:t>
            </a:r>
          </a:p>
          <a:p>
            <a:pPr marL="2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schulden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kwijtgescholden?’,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‘Krijg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</a:p>
          <a:p>
            <a:pPr marL="42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opleiding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woning?’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‘Hoe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</a:p>
          <a:p>
            <a:pPr marL="2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geldbedrag?’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be-</a:t>
            </a:r>
          </a:p>
          <a:p>
            <a:pPr marL="2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antwoord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keuzes</a:t>
            </a:r>
          </a:p>
          <a:p>
            <a:pPr marL="2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illustreren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</a:p>
          <a:p>
            <a:pPr marL="21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verwachtingen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7999" y="10187684"/>
            <a:ext cx="223204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800000" y="10021950"/>
            <a:ext cx="821118" cy="12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37642" cy="106807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7994" y="342411"/>
            <a:ext cx="248443" cy="5311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9999" y="397341"/>
            <a:ext cx="5870194" cy="1444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kindregeling.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moment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nergens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terecht.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weinig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gehoord.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Zodra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naar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luisteren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doorvragen,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klampen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(figuurlijk)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eerste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keer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verhaal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hopen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vervolgens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hulp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bieden.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Hoewel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doorverwijzen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merken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iedereen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voorzieningen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informatie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beschikbaar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terwijl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acuut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‘Deze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groep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heeft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opengesteld,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kunnen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sneller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geholpen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worden?’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-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aldus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59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één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bijeenkomsten.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9938" y="1997541"/>
            <a:ext cx="5912098" cy="2156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huisvesting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acuut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probleem.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jongeren</a:t>
            </a:r>
          </a:p>
          <a:p>
            <a:pPr marL="12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gedwongen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thuis.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Bijvoorbeeld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</a:p>
          <a:p>
            <a:pPr marL="12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gekort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uitkeringen,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verdienen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moet</a:t>
            </a:r>
          </a:p>
          <a:p>
            <a:pPr marL="12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worden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afgedragen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schuldaflossing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levert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schrijnende</a:t>
            </a:r>
          </a:p>
          <a:p>
            <a:pPr marL="12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wou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20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was,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gewoon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weer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thuis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wonen.’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woningte-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 spc="-10">
                <a:solidFill>
                  <a:srgbClr val="000000"/>
                </a:solidFill>
                <a:latin typeface="FSIABB+Rather-Regular"/>
                <a:cs typeface="FSIABB+Rather-Regular"/>
              </a:rPr>
              <a:t>kort</a:t>
            </a:r>
            <a:r>
              <a:rPr dirty="0" sz="1000" spc="1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achterhoofd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jonge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mensen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hoog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inkomen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financiële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buffer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lastig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komen.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71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7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meerdere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vaste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woon-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verblijfplaats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tijd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noodopvang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wonen,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of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zelfs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geleefd.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andere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kant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5">
                <a:solidFill>
                  <a:srgbClr val="000000"/>
                </a:solidFill>
                <a:latin typeface="FSIABB+Rather-Regular"/>
                <a:cs typeface="FSIABB+Rather-Regular"/>
              </a:rPr>
              <a:t>we</a:t>
            </a:r>
            <a:r>
              <a:rPr dirty="0" sz="1000" spc="15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deelnemers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gesproken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juist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inwonen: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willen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liever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plek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zichzelf,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mogelijkheid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leidt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situaties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tot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binnen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9938" y="4486741"/>
            <a:ext cx="2281301" cy="20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3.1.2</a:t>
            </a:r>
            <a:r>
              <a:rPr dirty="0" sz="1000" spc="1161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u="sng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9938" y="4842341"/>
            <a:ext cx="5908225" cy="1444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-24">
                <a:solidFill>
                  <a:srgbClr val="000000"/>
                </a:solidFill>
                <a:latin typeface="FSIABB+Rather-Regular"/>
                <a:cs typeface="FSIABB+Rather-Regular"/>
              </a:rPr>
              <a:t>Veel</a:t>
            </a:r>
            <a:r>
              <a:rPr dirty="0" sz="1000" spc="24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 spc="-18">
                <a:solidFill>
                  <a:srgbClr val="000000"/>
                </a:solidFill>
                <a:latin typeface="FSIABB+Rather-Regular"/>
                <a:cs typeface="FSIABB+Rather-Regular"/>
              </a:rPr>
              <a:t>Voor-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erkend,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terwijl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wel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degelijk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zo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ervaren.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grote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maken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gehad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gezinssituatie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waarin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onterechte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fraudebeschuldigingen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negatieve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impact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Ondanks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feit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deze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beschuldigingen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direct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gericht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waren,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zij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gevolgen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langdurig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cruciale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fase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leven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ondervonden.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hebben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behoefte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duidelijke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hier-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van: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horen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wij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hier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allemaal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echt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niks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aan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konden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doen.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fout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over-</a:t>
            </a:r>
          </a:p>
          <a:p>
            <a:pPr marL="74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e4611b"/>
                </a:solidFill>
                <a:latin typeface="FSIABB+Rather-Regular"/>
                <a:cs typeface="FSIABB+Rather-Regular"/>
              </a:rPr>
              <a:t>heid’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Ook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gaat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‘eerherstel’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belangrijke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stap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nog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genomen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9997" y="6442540"/>
            <a:ext cx="5839079" cy="7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uiteindelijke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effect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verschillend.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sommige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gevallen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erkenning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(van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</a:p>
          <a:p>
            <a:pPr marL="0" marR="0">
              <a:lnSpc>
                <a:spcPts val="1277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als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gedupeerde)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helend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geweest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voor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familiebanden.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Kinderen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die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hun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kwalijk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na-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men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blijkbaar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gefraudeerd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hadden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daarom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in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armoede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en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stress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leefden,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realiseerden</a:t>
            </a:r>
          </a:p>
          <a:p>
            <a:pPr marL="0" marR="0">
              <a:lnSpc>
                <a:spcPts val="127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zich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dat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het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niet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schuld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van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de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ouders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 </a:t>
            </a:r>
            <a:r>
              <a:rPr dirty="0" sz="1000">
                <a:solidFill>
                  <a:srgbClr val="000000"/>
                </a:solidFill>
                <a:latin typeface="FSIABB+Rather-Regular"/>
                <a:cs typeface="FSIABB+Rather-Regular"/>
              </a:rPr>
              <a:t>was.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00000" y="7266313"/>
            <a:ext cx="5096332" cy="26672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‘Ik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nam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lang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serieus.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45">
                <a:solidFill>
                  <a:srgbClr val="e4611b"/>
                </a:solidFill>
                <a:latin typeface="FSIABB+Rather-Regular"/>
                <a:cs typeface="FSIABB+Rather-Regular"/>
              </a:rPr>
              <a:t>Toen</a:t>
            </a:r>
            <a:r>
              <a:rPr dirty="0" sz="1800" spc="45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27">
                <a:solidFill>
                  <a:srgbClr val="e4611b"/>
                </a:solidFill>
                <a:latin typeface="FSIABB+Rather-Regular"/>
                <a:cs typeface="FSIABB+Rather-Regular"/>
              </a:rPr>
              <a:t>we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winter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twee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20">
                <a:solidFill>
                  <a:srgbClr val="e4611b"/>
                </a:solidFill>
                <a:latin typeface="FSIABB+Rather-Regular"/>
                <a:cs typeface="FSIABB+Rather-Regular"/>
              </a:rPr>
              <a:t>weken</a:t>
            </a:r>
            <a:r>
              <a:rPr dirty="0" sz="1800" spc="2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zonder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water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kwamen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zitten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omdat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0">
                <a:solidFill>
                  <a:srgbClr val="e4611b"/>
                </a:solidFill>
                <a:latin typeface="FSIABB+Rather-Regular"/>
                <a:cs typeface="FSIABB+Rather-Regular"/>
              </a:rPr>
              <a:t>rekening</a:t>
            </a:r>
            <a:r>
              <a:rPr dirty="0" sz="1800" spc="1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 spc="-27">
                <a:solidFill>
                  <a:srgbClr val="e4611b"/>
                </a:solidFill>
                <a:latin typeface="FSIABB+Rather-Regular"/>
                <a:cs typeface="FSIABB+Rather-Regular"/>
              </a:rPr>
              <a:t>kon</a:t>
            </a:r>
            <a:r>
              <a:rPr dirty="0" sz="1800" spc="27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betalen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was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boos,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nam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niet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serieus.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brief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van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Rutte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veranderde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dit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maakte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ook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verdrietig.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Ik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halve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 spc="-14">
                <a:solidFill>
                  <a:srgbClr val="e4611b"/>
                </a:solidFill>
                <a:latin typeface="FSIABB+Rather-Regular"/>
                <a:cs typeface="FSIABB+Rather-Regular"/>
              </a:rPr>
              <a:t>leven</a:t>
            </a:r>
            <a:r>
              <a:rPr dirty="0" sz="1800" spc="14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al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boos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op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mijn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moeder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geweest,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dat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is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bepalend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lastig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om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overheen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 </a:t>
            </a: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te</a:t>
            </a:r>
          </a:p>
          <a:p>
            <a:pPr marL="0" marR="0">
              <a:lnSpc>
                <a:spcPts val="2298"/>
              </a:lnSpc>
              <a:spcBef>
                <a:spcPts val="1"/>
              </a:spcBef>
              <a:spcAft>
                <a:spcPts val="0"/>
              </a:spcAft>
            </a:pPr>
            <a:r>
              <a:rPr dirty="0" sz="1800">
                <a:solidFill>
                  <a:srgbClr val="e4611b"/>
                </a:solidFill>
                <a:latin typeface="FSIABB+Rather-Regular"/>
                <a:cs typeface="FSIABB+Rather-Regular"/>
              </a:rPr>
              <a:t>komen.’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7999" y="10187684"/>
            <a:ext cx="223204" cy="2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Littl</dc:creator>
  <cp:lastModifiedBy>Littl</cp:lastModifiedBy>
  <cp:revision>1</cp:revision>
  <dcterms:modified xsi:type="dcterms:W3CDTF">2024-10-24T18:14:17+02:00</dcterms:modified>
</cp:coreProperties>
</file>